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handoutMasterIdLst>
    <p:handoutMasterId r:id="rId93"/>
  </p:handoutMasterIdLst>
  <p:sldIdLst>
    <p:sldId id="314" r:id="rId2"/>
    <p:sldId id="534" r:id="rId3"/>
    <p:sldId id="535" r:id="rId4"/>
    <p:sldId id="536" r:id="rId5"/>
    <p:sldId id="537" r:id="rId6"/>
    <p:sldId id="316" r:id="rId7"/>
    <p:sldId id="538" r:id="rId8"/>
    <p:sldId id="315" r:id="rId9"/>
    <p:sldId id="318" r:id="rId10"/>
    <p:sldId id="319" r:id="rId11"/>
    <p:sldId id="539" r:id="rId12"/>
    <p:sldId id="540" r:id="rId13"/>
    <p:sldId id="541" r:id="rId14"/>
    <p:sldId id="322" r:id="rId15"/>
    <p:sldId id="323" r:id="rId16"/>
    <p:sldId id="324" r:id="rId17"/>
    <p:sldId id="542" r:id="rId18"/>
    <p:sldId id="543" r:id="rId19"/>
    <p:sldId id="544" r:id="rId20"/>
    <p:sldId id="546" r:id="rId21"/>
    <p:sldId id="545" r:id="rId22"/>
    <p:sldId id="554" r:id="rId23"/>
    <p:sldId id="547" r:id="rId24"/>
    <p:sldId id="548" r:id="rId25"/>
    <p:sldId id="549" r:id="rId26"/>
    <p:sldId id="550" r:id="rId27"/>
    <p:sldId id="664" r:id="rId28"/>
    <p:sldId id="551" r:id="rId29"/>
    <p:sldId id="552" r:id="rId30"/>
    <p:sldId id="553" r:id="rId31"/>
    <p:sldId id="555" r:id="rId32"/>
    <p:sldId id="556" r:id="rId33"/>
    <p:sldId id="557" r:id="rId34"/>
    <p:sldId id="558" r:id="rId35"/>
    <p:sldId id="559" r:id="rId36"/>
    <p:sldId id="561" r:id="rId37"/>
    <p:sldId id="560" r:id="rId38"/>
    <p:sldId id="562" r:id="rId39"/>
    <p:sldId id="563" r:id="rId40"/>
    <p:sldId id="564" r:id="rId41"/>
    <p:sldId id="565" r:id="rId42"/>
    <p:sldId id="566" r:id="rId43"/>
    <p:sldId id="567" r:id="rId44"/>
    <p:sldId id="568" r:id="rId45"/>
    <p:sldId id="569" r:id="rId46"/>
    <p:sldId id="570" r:id="rId47"/>
    <p:sldId id="571" r:id="rId48"/>
    <p:sldId id="572" r:id="rId49"/>
    <p:sldId id="573" r:id="rId50"/>
    <p:sldId id="574" r:id="rId51"/>
    <p:sldId id="662" r:id="rId52"/>
    <p:sldId id="663" r:id="rId53"/>
    <p:sldId id="665" r:id="rId54"/>
    <p:sldId id="666" r:id="rId55"/>
    <p:sldId id="667" r:id="rId56"/>
    <p:sldId id="575" r:id="rId57"/>
    <p:sldId id="576" r:id="rId58"/>
    <p:sldId id="577" r:id="rId59"/>
    <p:sldId id="578" r:id="rId60"/>
    <p:sldId id="579" r:id="rId61"/>
    <p:sldId id="336" r:id="rId62"/>
    <p:sldId id="337" r:id="rId63"/>
    <p:sldId id="452" r:id="rId64"/>
    <p:sldId id="453" r:id="rId65"/>
    <p:sldId id="454" r:id="rId66"/>
    <p:sldId id="455" r:id="rId67"/>
    <p:sldId id="456" r:id="rId68"/>
    <p:sldId id="580" r:id="rId69"/>
    <p:sldId id="581" r:id="rId70"/>
    <p:sldId id="320" r:id="rId71"/>
    <p:sldId id="582" r:id="rId72"/>
    <p:sldId id="583" r:id="rId73"/>
    <p:sldId id="584" r:id="rId74"/>
    <p:sldId id="585" r:id="rId75"/>
    <p:sldId id="321" r:id="rId76"/>
    <p:sldId id="586" r:id="rId77"/>
    <p:sldId id="587" r:id="rId78"/>
    <p:sldId id="588" r:id="rId79"/>
    <p:sldId id="589" r:id="rId80"/>
    <p:sldId id="590" r:id="rId81"/>
    <p:sldId id="591" r:id="rId82"/>
    <p:sldId id="340" r:id="rId83"/>
    <p:sldId id="341" r:id="rId84"/>
    <p:sldId id="342" r:id="rId85"/>
    <p:sldId id="343" r:id="rId86"/>
    <p:sldId id="344" r:id="rId87"/>
    <p:sldId id="457" r:id="rId88"/>
    <p:sldId id="596" r:id="rId89"/>
    <p:sldId id="592" r:id="rId90"/>
    <p:sldId id="594" r:id="rId91"/>
  </p:sldIdLst>
  <p:sldSz cx="9144000" cy="6858000" type="screen4x3"/>
  <p:notesSz cx="7315200" cy="9601200"/>
  <p:custDataLst>
    <p:tags r:id="rId94"/>
  </p:custData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pos="285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FFFF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788" autoAdjust="0"/>
    <p:restoredTop sz="85538" autoAdjust="0"/>
  </p:normalViewPr>
  <p:slideViewPr>
    <p:cSldViewPr snapToGrid="0">
      <p:cViewPr varScale="1">
        <p:scale>
          <a:sx n="78" d="100"/>
          <a:sy n="78" d="100"/>
        </p:scale>
        <p:origin x="1013" y="72"/>
      </p:cViewPr>
      <p:guideLst>
        <p:guide orient="horz" pos="4319"/>
        <p:guide pos="285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handoutMaster" Target="handoutMasters/handoutMaster1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7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9701" cy="479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9" tIns="48330" rIns="96659" bIns="48330" numCol="1" anchor="t" anchorCtr="0" compatLnSpc="1">
            <a:prstTxWarp prst="textNoShape">
              <a:avLst/>
            </a:prstTxWarp>
          </a:bodyPr>
          <a:lstStyle>
            <a:lvl1pPr algn="l" defTabSz="966597">
              <a:defRPr sz="1200"/>
            </a:lvl1pPr>
          </a:lstStyle>
          <a:p>
            <a:endParaRPr lang="en-US"/>
          </a:p>
        </p:txBody>
      </p:sp>
      <p:sp>
        <p:nvSpPr>
          <p:cNvPr id="201731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5500" y="1"/>
            <a:ext cx="3169700" cy="479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9" tIns="48330" rIns="96659" bIns="48330" numCol="1" anchor="t" anchorCtr="0" compatLnSpc="1">
            <a:prstTxWarp prst="textNoShape">
              <a:avLst/>
            </a:prstTxWarp>
          </a:bodyPr>
          <a:lstStyle>
            <a:lvl1pPr algn="r" defTabSz="966597">
              <a:defRPr sz="1200"/>
            </a:lvl1pPr>
          </a:lstStyle>
          <a:p>
            <a:endParaRPr lang="en-US"/>
          </a:p>
        </p:txBody>
      </p:sp>
      <p:sp>
        <p:nvSpPr>
          <p:cNvPr id="201732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11"/>
            <a:ext cx="3169701" cy="479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9" tIns="48330" rIns="96659" bIns="48330" numCol="1" anchor="b" anchorCtr="0" compatLnSpc="1">
            <a:prstTxWarp prst="textNoShape">
              <a:avLst/>
            </a:prstTxWarp>
          </a:bodyPr>
          <a:lstStyle>
            <a:lvl1pPr algn="l" defTabSz="966597">
              <a:defRPr sz="1200"/>
            </a:lvl1pPr>
          </a:lstStyle>
          <a:p>
            <a:endParaRPr lang="en-US"/>
          </a:p>
        </p:txBody>
      </p:sp>
      <p:sp>
        <p:nvSpPr>
          <p:cNvPr id="201733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5500" y="9121711"/>
            <a:ext cx="3169700" cy="479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9" tIns="48330" rIns="96659" bIns="48330" numCol="1" anchor="b" anchorCtr="0" compatLnSpc="1">
            <a:prstTxWarp prst="textNoShape">
              <a:avLst/>
            </a:prstTxWarp>
          </a:bodyPr>
          <a:lstStyle>
            <a:lvl1pPr algn="r" defTabSz="966597">
              <a:defRPr sz="1200"/>
            </a:lvl1pPr>
          </a:lstStyle>
          <a:p>
            <a:fld id="{A0802D71-0050-40A2-B0F4-9EB66DC304E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7856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77AD0B-D377-48D5-ACC0-D80CF91C6F0D}" type="datetimeFigureOut">
              <a:rPr lang="en-US" smtClean="0"/>
              <a:pPr/>
              <a:t>11/23/2018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7A999B-50DE-463C-9F7A-7EEC2666DF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76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79D661-270F-43BD-BB18-9279C57788E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7F9890-F834-4B5F-A368-BA06D45AB7C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6487A7-D655-4915-AA43-C7142384492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70F070-178A-4E9B-8D32-F9BAB322C08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9FFB60-0667-4E91-A594-06322BA968A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A54FA3-ED06-4E79-9A62-D6B877094BE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4C7AF3-BE19-4AF8-BF6A-612F7BFA58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D60ECB-08ED-4554-9A11-4B1F689E8A8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8BA624-D39F-4955-80FE-1F2A4733ECE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EBCB80-5213-430B-93BF-7289B16314A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408CA6-C935-44E7-B964-8468E82EA3F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b="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CBE07B7C-A9C1-4CE3-AA0E-D4CCF55A35C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13" Type="http://schemas.openxmlformats.org/officeDocument/2006/relationships/image" Target="../media/image23.png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tags" Target="../tags/tag23.xml"/><Relationship Id="rId16" Type="http://schemas.openxmlformats.org/officeDocument/2006/relationships/image" Target="../media/image26.png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image" Target="../media/image21.png"/><Relationship Id="rId5" Type="http://schemas.openxmlformats.org/officeDocument/2006/relationships/tags" Target="../tags/tag26.xml"/><Relationship Id="rId15" Type="http://schemas.openxmlformats.org/officeDocument/2006/relationships/image" Target="../media/image25.png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25.xml"/><Relationship Id="rId9" Type="http://schemas.openxmlformats.org/officeDocument/2006/relationships/tags" Target="../tags/tag30.xml"/><Relationship Id="rId1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7" Type="http://schemas.openxmlformats.org/officeDocument/2006/relationships/image" Target="../media/image31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7" Type="http://schemas.openxmlformats.org/officeDocument/2006/relationships/image" Target="../media/image32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image" Target="../media/image4.png"/><Relationship Id="rId18" Type="http://schemas.openxmlformats.org/officeDocument/2006/relationships/image" Target="../media/image9.png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image" Target="../media/image3.png"/><Relationship Id="rId17" Type="http://schemas.openxmlformats.org/officeDocument/2006/relationships/image" Target="../media/image8.png"/><Relationship Id="rId2" Type="http://schemas.openxmlformats.org/officeDocument/2006/relationships/tags" Target="../tags/tag4.xml"/><Relationship Id="rId16" Type="http://schemas.openxmlformats.org/officeDocument/2006/relationships/image" Target="../media/image7.png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image" Target="../media/image2.png"/><Relationship Id="rId5" Type="http://schemas.openxmlformats.org/officeDocument/2006/relationships/tags" Target="../tags/tag7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7.xml"/><Relationship Id="rId19" Type="http://schemas.openxmlformats.org/officeDocument/2006/relationships/image" Target="../media/image10.png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9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tags" Target="../tags/tag97.xml"/><Relationship Id="rId13" Type="http://schemas.openxmlformats.org/officeDocument/2006/relationships/tags" Target="../tags/tag102.xml"/><Relationship Id="rId18" Type="http://schemas.openxmlformats.org/officeDocument/2006/relationships/slideLayout" Target="../slideLayouts/slideLayout7.xml"/><Relationship Id="rId26" Type="http://schemas.openxmlformats.org/officeDocument/2006/relationships/image" Target="../media/image92.png"/><Relationship Id="rId3" Type="http://schemas.openxmlformats.org/officeDocument/2006/relationships/tags" Target="../tags/tag92.xml"/><Relationship Id="rId21" Type="http://schemas.openxmlformats.org/officeDocument/2006/relationships/image" Target="../media/image87.png"/><Relationship Id="rId34" Type="http://schemas.openxmlformats.org/officeDocument/2006/relationships/image" Target="../media/image100.png"/><Relationship Id="rId7" Type="http://schemas.openxmlformats.org/officeDocument/2006/relationships/tags" Target="../tags/tag96.xml"/><Relationship Id="rId12" Type="http://schemas.openxmlformats.org/officeDocument/2006/relationships/tags" Target="../tags/tag101.xml"/><Relationship Id="rId17" Type="http://schemas.openxmlformats.org/officeDocument/2006/relationships/tags" Target="../tags/tag106.xml"/><Relationship Id="rId25" Type="http://schemas.openxmlformats.org/officeDocument/2006/relationships/image" Target="../media/image91.png"/><Relationship Id="rId33" Type="http://schemas.openxmlformats.org/officeDocument/2006/relationships/image" Target="../media/image99.png"/><Relationship Id="rId2" Type="http://schemas.openxmlformats.org/officeDocument/2006/relationships/tags" Target="../tags/tag91.xml"/><Relationship Id="rId16" Type="http://schemas.openxmlformats.org/officeDocument/2006/relationships/tags" Target="../tags/tag105.xml"/><Relationship Id="rId20" Type="http://schemas.openxmlformats.org/officeDocument/2006/relationships/image" Target="../media/image86.png"/><Relationship Id="rId29" Type="http://schemas.openxmlformats.org/officeDocument/2006/relationships/image" Target="../media/image95.jpeg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tags" Target="../tags/tag100.xml"/><Relationship Id="rId24" Type="http://schemas.openxmlformats.org/officeDocument/2006/relationships/image" Target="../media/image90.png"/><Relationship Id="rId32" Type="http://schemas.openxmlformats.org/officeDocument/2006/relationships/image" Target="../media/image98.png"/><Relationship Id="rId5" Type="http://schemas.openxmlformats.org/officeDocument/2006/relationships/tags" Target="../tags/tag94.xml"/><Relationship Id="rId15" Type="http://schemas.openxmlformats.org/officeDocument/2006/relationships/tags" Target="../tags/tag104.xml"/><Relationship Id="rId23" Type="http://schemas.openxmlformats.org/officeDocument/2006/relationships/image" Target="../media/image89.png"/><Relationship Id="rId28" Type="http://schemas.openxmlformats.org/officeDocument/2006/relationships/image" Target="../media/image94.png"/><Relationship Id="rId10" Type="http://schemas.openxmlformats.org/officeDocument/2006/relationships/tags" Target="../tags/tag99.xml"/><Relationship Id="rId19" Type="http://schemas.openxmlformats.org/officeDocument/2006/relationships/image" Target="../media/image85.png"/><Relationship Id="rId31" Type="http://schemas.openxmlformats.org/officeDocument/2006/relationships/image" Target="../media/image97.png"/><Relationship Id="rId4" Type="http://schemas.openxmlformats.org/officeDocument/2006/relationships/tags" Target="../tags/tag93.xml"/><Relationship Id="rId9" Type="http://schemas.openxmlformats.org/officeDocument/2006/relationships/tags" Target="../tags/tag98.xml"/><Relationship Id="rId14" Type="http://schemas.openxmlformats.org/officeDocument/2006/relationships/tags" Target="../tags/tag103.xml"/><Relationship Id="rId22" Type="http://schemas.openxmlformats.org/officeDocument/2006/relationships/image" Target="../media/image88.png"/><Relationship Id="rId27" Type="http://schemas.openxmlformats.org/officeDocument/2006/relationships/image" Target="../media/image93.png"/><Relationship Id="rId30" Type="http://schemas.openxmlformats.org/officeDocument/2006/relationships/image" Target="../media/image9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0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tags" Target="../tags/tag11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09.png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11" Type="http://schemas.openxmlformats.org/officeDocument/2006/relationships/image" Target="../media/image108.png"/><Relationship Id="rId5" Type="http://schemas.openxmlformats.org/officeDocument/2006/relationships/tags" Target="../tags/tag115.xml"/><Relationship Id="rId10" Type="http://schemas.openxmlformats.org/officeDocument/2006/relationships/image" Target="../media/image107.png"/><Relationship Id="rId4" Type="http://schemas.openxmlformats.org/officeDocument/2006/relationships/tags" Target="../tags/tag114.xml"/><Relationship Id="rId9" Type="http://schemas.openxmlformats.org/officeDocument/2006/relationships/image" Target="../media/image106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tags" Target="../tags/tag124.xml"/><Relationship Id="rId13" Type="http://schemas.openxmlformats.org/officeDocument/2006/relationships/image" Target="../media/image107.png"/><Relationship Id="rId3" Type="http://schemas.openxmlformats.org/officeDocument/2006/relationships/tags" Target="../tags/tag119.xml"/><Relationship Id="rId7" Type="http://schemas.openxmlformats.org/officeDocument/2006/relationships/tags" Target="../tags/tag123.xml"/><Relationship Id="rId12" Type="http://schemas.openxmlformats.org/officeDocument/2006/relationships/image" Target="../media/image106.png"/><Relationship Id="rId17" Type="http://schemas.openxmlformats.org/officeDocument/2006/relationships/image" Target="../media/image114.png"/><Relationship Id="rId2" Type="http://schemas.openxmlformats.org/officeDocument/2006/relationships/tags" Target="../tags/tag118.xml"/><Relationship Id="rId16" Type="http://schemas.openxmlformats.org/officeDocument/2006/relationships/image" Target="../media/image113.png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11" Type="http://schemas.openxmlformats.org/officeDocument/2006/relationships/image" Target="../media/image112.png"/><Relationship Id="rId5" Type="http://schemas.openxmlformats.org/officeDocument/2006/relationships/tags" Target="../tags/tag121.xml"/><Relationship Id="rId15" Type="http://schemas.openxmlformats.org/officeDocument/2006/relationships/image" Target="../media/image109.png"/><Relationship Id="rId10" Type="http://schemas.openxmlformats.org/officeDocument/2006/relationships/image" Target="../media/image111.png"/><Relationship Id="rId4" Type="http://schemas.openxmlformats.org/officeDocument/2006/relationships/tags" Target="../tags/tag120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10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19.xml"/><Relationship Id="rId7" Type="http://schemas.openxmlformats.org/officeDocument/2006/relationships/image" Target="../media/image17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0.xml"/><Relationship Id="rId9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6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tags" Target="../tags/tag139.xml"/><Relationship Id="rId7" Type="http://schemas.openxmlformats.org/officeDocument/2006/relationships/image" Target="../media/image128.png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image" Target="../media/image127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40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7" name="Freeform 7"/>
          <p:cNvSpPr>
            <a:spLocks/>
          </p:cNvSpPr>
          <p:nvPr/>
        </p:nvSpPr>
        <p:spPr bwMode="auto">
          <a:xfrm>
            <a:off x="938213" y="4637088"/>
            <a:ext cx="1674812" cy="1690687"/>
          </a:xfrm>
          <a:custGeom>
            <a:avLst/>
            <a:gdLst/>
            <a:ahLst/>
            <a:cxnLst>
              <a:cxn ang="0">
                <a:pos x="331" y="17"/>
              </a:cxn>
              <a:cxn ang="0">
                <a:pos x="199" y="41"/>
              </a:cxn>
              <a:cxn ang="0">
                <a:pos x="125" y="66"/>
              </a:cxn>
              <a:cxn ang="0">
                <a:pos x="100" y="74"/>
              </a:cxn>
              <a:cxn ang="0">
                <a:pos x="59" y="140"/>
              </a:cxn>
              <a:cxn ang="0">
                <a:pos x="108" y="313"/>
              </a:cxn>
              <a:cxn ang="0">
                <a:pos x="76" y="461"/>
              </a:cxn>
              <a:cxn ang="0">
                <a:pos x="51" y="486"/>
              </a:cxn>
              <a:cxn ang="0">
                <a:pos x="18" y="551"/>
              </a:cxn>
              <a:cxn ang="0">
                <a:pos x="18" y="716"/>
              </a:cxn>
              <a:cxn ang="0">
                <a:pos x="372" y="1062"/>
              </a:cxn>
              <a:cxn ang="0">
                <a:pos x="619" y="1037"/>
              </a:cxn>
              <a:cxn ang="0">
                <a:pos x="734" y="955"/>
              </a:cxn>
              <a:cxn ang="0">
                <a:pos x="758" y="930"/>
              </a:cxn>
              <a:cxn ang="0">
                <a:pos x="775" y="905"/>
              </a:cxn>
              <a:cxn ang="0">
                <a:pos x="833" y="848"/>
              </a:cxn>
              <a:cxn ang="0">
                <a:pos x="857" y="823"/>
              </a:cxn>
              <a:cxn ang="0">
                <a:pos x="890" y="741"/>
              </a:cxn>
              <a:cxn ang="0">
                <a:pos x="981" y="477"/>
              </a:cxn>
              <a:cxn ang="0">
                <a:pos x="1014" y="436"/>
              </a:cxn>
              <a:cxn ang="0">
                <a:pos x="1046" y="362"/>
              </a:cxn>
              <a:cxn ang="0">
                <a:pos x="989" y="198"/>
              </a:cxn>
              <a:cxn ang="0">
                <a:pos x="907" y="140"/>
              </a:cxn>
              <a:cxn ang="0">
                <a:pos x="890" y="124"/>
              </a:cxn>
              <a:cxn ang="0">
                <a:pos x="865" y="115"/>
              </a:cxn>
              <a:cxn ang="0">
                <a:pos x="849" y="91"/>
              </a:cxn>
              <a:cxn ang="0">
                <a:pos x="824" y="82"/>
              </a:cxn>
              <a:cxn ang="0">
                <a:pos x="536" y="0"/>
              </a:cxn>
              <a:cxn ang="0">
                <a:pos x="355" y="8"/>
              </a:cxn>
              <a:cxn ang="0">
                <a:pos x="331" y="17"/>
              </a:cxn>
            </a:cxnLst>
            <a:rect l="0" t="0" r="r" b="b"/>
            <a:pathLst>
              <a:path w="1055" h="1065">
                <a:moveTo>
                  <a:pt x="331" y="17"/>
                </a:moveTo>
                <a:cubicBezTo>
                  <a:pt x="288" y="31"/>
                  <a:pt x="242" y="26"/>
                  <a:pt x="199" y="41"/>
                </a:cubicBezTo>
                <a:cubicBezTo>
                  <a:pt x="113" y="70"/>
                  <a:pt x="181" y="48"/>
                  <a:pt x="125" y="66"/>
                </a:cubicBezTo>
                <a:cubicBezTo>
                  <a:pt x="117" y="69"/>
                  <a:pt x="100" y="74"/>
                  <a:pt x="100" y="74"/>
                </a:cubicBezTo>
                <a:cubicBezTo>
                  <a:pt x="80" y="95"/>
                  <a:pt x="68" y="112"/>
                  <a:pt x="59" y="140"/>
                </a:cubicBezTo>
                <a:cubicBezTo>
                  <a:pt x="64" y="209"/>
                  <a:pt x="61" y="263"/>
                  <a:pt x="108" y="313"/>
                </a:cubicBezTo>
                <a:cubicBezTo>
                  <a:pt x="121" y="360"/>
                  <a:pt x="105" y="420"/>
                  <a:pt x="76" y="461"/>
                </a:cubicBezTo>
                <a:cubicBezTo>
                  <a:pt x="69" y="471"/>
                  <a:pt x="57" y="476"/>
                  <a:pt x="51" y="486"/>
                </a:cubicBezTo>
                <a:cubicBezTo>
                  <a:pt x="38" y="506"/>
                  <a:pt x="18" y="551"/>
                  <a:pt x="18" y="551"/>
                </a:cubicBezTo>
                <a:cubicBezTo>
                  <a:pt x="0" y="625"/>
                  <a:pt x="7" y="580"/>
                  <a:pt x="18" y="716"/>
                </a:cubicBezTo>
                <a:cubicBezTo>
                  <a:pt x="34" y="924"/>
                  <a:pt x="191" y="1013"/>
                  <a:pt x="372" y="1062"/>
                </a:cubicBezTo>
                <a:cubicBezTo>
                  <a:pt x="481" y="1057"/>
                  <a:pt x="533" y="1065"/>
                  <a:pt x="619" y="1037"/>
                </a:cubicBezTo>
                <a:cubicBezTo>
                  <a:pt x="643" y="1021"/>
                  <a:pt x="719" y="971"/>
                  <a:pt x="734" y="955"/>
                </a:cubicBezTo>
                <a:cubicBezTo>
                  <a:pt x="742" y="947"/>
                  <a:pt x="751" y="939"/>
                  <a:pt x="758" y="930"/>
                </a:cubicBezTo>
                <a:cubicBezTo>
                  <a:pt x="764" y="922"/>
                  <a:pt x="768" y="912"/>
                  <a:pt x="775" y="905"/>
                </a:cubicBezTo>
                <a:cubicBezTo>
                  <a:pt x="793" y="885"/>
                  <a:pt x="814" y="867"/>
                  <a:pt x="833" y="848"/>
                </a:cubicBezTo>
                <a:cubicBezTo>
                  <a:pt x="841" y="840"/>
                  <a:pt x="857" y="823"/>
                  <a:pt x="857" y="823"/>
                </a:cubicBezTo>
                <a:cubicBezTo>
                  <a:pt x="867" y="792"/>
                  <a:pt x="882" y="773"/>
                  <a:pt x="890" y="741"/>
                </a:cubicBezTo>
                <a:cubicBezTo>
                  <a:pt x="901" y="642"/>
                  <a:pt x="892" y="538"/>
                  <a:pt x="981" y="477"/>
                </a:cubicBezTo>
                <a:cubicBezTo>
                  <a:pt x="1000" y="419"/>
                  <a:pt x="972" y="487"/>
                  <a:pt x="1014" y="436"/>
                </a:cubicBezTo>
                <a:cubicBezTo>
                  <a:pt x="1022" y="426"/>
                  <a:pt x="1042" y="371"/>
                  <a:pt x="1046" y="362"/>
                </a:cubicBezTo>
                <a:cubicBezTo>
                  <a:pt x="1040" y="277"/>
                  <a:pt x="1055" y="240"/>
                  <a:pt x="989" y="198"/>
                </a:cubicBezTo>
                <a:cubicBezTo>
                  <a:pt x="971" y="171"/>
                  <a:pt x="938" y="150"/>
                  <a:pt x="907" y="140"/>
                </a:cubicBezTo>
                <a:cubicBezTo>
                  <a:pt x="901" y="135"/>
                  <a:pt x="897" y="128"/>
                  <a:pt x="890" y="124"/>
                </a:cubicBezTo>
                <a:cubicBezTo>
                  <a:pt x="882" y="119"/>
                  <a:pt x="872" y="121"/>
                  <a:pt x="865" y="115"/>
                </a:cubicBezTo>
                <a:cubicBezTo>
                  <a:pt x="858" y="109"/>
                  <a:pt x="856" y="97"/>
                  <a:pt x="849" y="91"/>
                </a:cubicBezTo>
                <a:cubicBezTo>
                  <a:pt x="842" y="85"/>
                  <a:pt x="832" y="86"/>
                  <a:pt x="824" y="82"/>
                </a:cubicBezTo>
                <a:cubicBezTo>
                  <a:pt x="733" y="35"/>
                  <a:pt x="639" y="11"/>
                  <a:pt x="536" y="0"/>
                </a:cubicBezTo>
                <a:cubicBezTo>
                  <a:pt x="476" y="3"/>
                  <a:pt x="415" y="3"/>
                  <a:pt x="355" y="8"/>
                </a:cubicBezTo>
                <a:cubicBezTo>
                  <a:pt x="346" y="9"/>
                  <a:pt x="331" y="17"/>
                  <a:pt x="331" y="17"/>
                </a:cubicBez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1448" name="Freeform 8"/>
          <p:cNvSpPr>
            <a:spLocks/>
          </p:cNvSpPr>
          <p:nvPr/>
        </p:nvSpPr>
        <p:spPr bwMode="auto">
          <a:xfrm>
            <a:off x="1038225" y="4579938"/>
            <a:ext cx="1674813" cy="1690687"/>
          </a:xfrm>
          <a:custGeom>
            <a:avLst/>
            <a:gdLst/>
            <a:ahLst/>
            <a:cxnLst>
              <a:cxn ang="0">
                <a:pos x="331" y="17"/>
              </a:cxn>
              <a:cxn ang="0">
                <a:pos x="199" y="41"/>
              </a:cxn>
              <a:cxn ang="0">
                <a:pos x="125" y="66"/>
              </a:cxn>
              <a:cxn ang="0">
                <a:pos x="100" y="74"/>
              </a:cxn>
              <a:cxn ang="0">
                <a:pos x="59" y="140"/>
              </a:cxn>
              <a:cxn ang="0">
                <a:pos x="108" y="313"/>
              </a:cxn>
              <a:cxn ang="0">
                <a:pos x="76" y="461"/>
              </a:cxn>
              <a:cxn ang="0">
                <a:pos x="51" y="486"/>
              </a:cxn>
              <a:cxn ang="0">
                <a:pos x="18" y="551"/>
              </a:cxn>
              <a:cxn ang="0">
                <a:pos x="18" y="716"/>
              </a:cxn>
              <a:cxn ang="0">
                <a:pos x="372" y="1062"/>
              </a:cxn>
              <a:cxn ang="0">
                <a:pos x="619" y="1037"/>
              </a:cxn>
              <a:cxn ang="0">
                <a:pos x="734" y="955"/>
              </a:cxn>
              <a:cxn ang="0">
                <a:pos x="758" y="930"/>
              </a:cxn>
              <a:cxn ang="0">
                <a:pos x="775" y="905"/>
              </a:cxn>
              <a:cxn ang="0">
                <a:pos x="833" y="848"/>
              </a:cxn>
              <a:cxn ang="0">
                <a:pos x="857" y="823"/>
              </a:cxn>
              <a:cxn ang="0">
                <a:pos x="890" y="741"/>
              </a:cxn>
              <a:cxn ang="0">
                <a:pos x="981" y="477"/>
              </a:cxn>
              <a:cxn ang="0">
                <a:pos x="1014" y="436"/>
              </a:cxn>
              <a:cxn ang="0">
                <a:pos x="1046" y="362"/>
              </a:cxn>
              <a:cxn ang="0">
                <a:pos x="989" y="198"/>
              </a:cxn>
              <a:cxn ang="0">
                <a:pos x="907" y="140"/>
              </a:cxn>
              <a:cxn ang="0">
                <a:pos x="890" y="124"/>
              </a:cxn>
              <a:cxn ang="0">
                <a:pos x="865" y="115"/>
              </a:cxn>
              <a:cxn ang="0">
                <a:pos x="849" y="91"/>
              </a:cxn>
              <a:cxn ang="0">
                <a:pos x="824" y="82"/>
              </a:cxn>
              <a:cxn ang="0">
                <a:pos x="536" y="0"/>
              </a:cxn>
              <a:cxn ang="0">
                <a:pos x="355" y="8"/>
              </a:cxn>
              <a:cxn ang="0">
                <a:pos x="331" y="17"/>
              </a:cxn>
            </a:cxnLst>
            <a:rect l="0" t="0" r="r" b="b"/>
            <a:pathLst>
              <a:path w="1055" h="1065">
                <a:moveTo>
                  <a:pt x="331" y="17"/>
                </a:moveTo>
                <a:cubicBezTo>
                  <a:pt x="288" y="31"/>
                  <a:pt x="242" y="26"/>
                  <a:pt x="199" y="41"/>
                </a:cubicBezTo>
                <a:cubicBezTo>
                  <a:pt x="113" y="70"/>
                  <a:pt x="181" y="48"/>
                  <a:pt x="125" y="66"/>
                </a:cubicBezTo>
                <a:cubicBezTo>
                  <a:pt x="117" y="69"/>
                  <a:pt x="100" y="74"/>
                  <a:pt x="100" y="74"/>
                </a:cubicBezTo>
                <a:cubicBezTo>
                  <a:pt x="80" y="95"/>
                  <a:pt x="68" y="112"/>
                  <a:pt x="59" y="140"/>
                </a:cubicBezTo>
                <a:cubicBezTo>
                  <a:pt x="64" y="209"/>
                  <a:pt x="61" y="263"/>
                  <a:pt x="108" y="313"/>
                </a:cubicBezTo>
                <a:cubicBezTo>
                  <a:pt x="121" y="360"/>
                  <a:pt x="105" y="420"/>
                  <a:pt x="76" y="461"/>
                </a:cubicBezTo>
                <a:cubicBezTo>
                  <a:pt x="69" y="471"/>
                  <a:pt x="57" y="476"/>
                  <a:pt x="51" y="486"/>
                </a:cubicBezTo>
                <a:cubicBezTo>
                  <a:pt x="38" y="506"/>
                  <a:pt x="18" y="551"/>
                  <a:pt x="18" y="551"/>
                </a:cubicBezTo>
                <a:cubicBezTo>
                  <a:pt x="0" y="625"/>
                  <a:pt x="7" y="580"/>
                  <a:pt x="18" y="716"/>
                </a:cubicBezTo>
                <a:cubicBezTo>
                  <a:pt x="34" y="924"/>
                  <a:pt x="191" y="1013"/>
                  <a:pt x="372" y="1062"/>
                </a:cubicBezTo>
                <a:cubicBezTo>
                  <a:pt x="481" y="1057"/>
                  <a:pt x="533" y="1065"/>
                  <a:pt x="619" y="1037"/>
                </a:cubicBezTo>
                <a:cubicBezTo>
                  <a:pt x="643" y="1021"/>
                  <a:pt x="719" y="971"/>
                  <a:pt x="734" y="955"/>
                </a:cubicBezTo>
                <a:cubicBezTo>
                  <a:pt x="742" y="947"/>
                  <a:pt x="751" y="939"/>
                  <a:pt x="758" y="930"/>
                </a:cubicBezTo>
                <a:cubicBezTo>
                  <a:pt x="764" y="922"/>
                  <a:pt x="768" y="912"/>
                  <a:pt x="775" y="905"/>
                </a:cubicBezTo>
                <a:cubicBezTo>
                  <a:pt x="793" y="885"/>
                  <a:pt x="814" y="867"/>
                  <a:pt x="833" y="848"/>
                </a:cubicBezTo>
                <a:cubicBezTo>
                  <a:pt x="841" y="840"/>
                  <a:pt x="857" y="823"/>
                  <a:pt x="857" y="823"/>
                </a:cubicBezTo>
                <a:cubicBezTo>
                  <a:pt x="867" y="792"/>
                  <a:pt x="882" y="773"/>
                  <a:pt x="890" y="741"/>
                </a:cubicBezTo>
                <a:cubicBezTo>
                  <a:pt x="901" y="642"/>
                  <a:pt x="892" y="538"/>
                  <a:pt x="981" y="477"/>
                </a:cubicBezTo>
                <a:cubicBezTo>
                  <a:pt x="1000" y="419"/>
                  <a:pt x="972" y="487"/>
                  <a:pt x="1014" y="436"/>
                </a:cubicBezTo>
                <a:cubicBezTo>
                  <a:pt x="1022" y="426"/>
                  <a:pt x="1042" y="371"/>
                  <a:pt x="1046" y="362"/>
                </a:cubicBezTo>
                <a:cubicBezTo>
                  <a:pt x="1040" y="277"/>
                  <a:pt x="1055" y="240"/>
                  <a:pt x="989" y="198"/>
                </a:cubicBezTo>
                <a:cubicBezTo>
                  <a:pt x="971" y="171"/>
                  <a:pt x="938" y="150"/>
                  <a:pt x="907" y="140"/>
                </a:cubicBezTo>
                <a:cubicBezTo>
                  <a:pt x="901" y="135"/>
                  <a:pt x="897" y="128"/>
                  <a:pt x="890" y="124"/>
                </a:cubicBezTo>
                <a:cubicBezTo>
                  <a:pt x="882" y="119"/>
                  <a:pt x="872" y="121"/>
                  <a:pt x="865" y="115"/>
                </a:cubicBezTo>
                <a:cubicBezTo>
                  <a:pt x="858" y="109"/>
                  <a:pt x="856" y="97"/>
                  <a:pt x="849" y="91"/>
                </a:cubicBezTo>
                <a:cubicBezTo>
                  <a:pt x="842" y="85"/>
                  <a:pt x="832" y="86"/>
                  <a:pt x="824" y="82"/>
                </a:cubicBezTo>
                <a:cubicBezTo>
                  <a:pt x="733" y="35"/>
                  <a:pt x="639" y="11"/>
                  <a:pt x="536" y="0"/>
                </a:cubicBezTo>
                <a:cubicBezTo>
                  <a:pt x="476" y="3"/>
                  <a:pt x="415" y="3"/>
                  <a:pt x="355" y="8"/>
                </a:cubicBezTo>
                <a:cubicBezTo>
                  <a:pt x="346" y="9"/>
                  <a:pt x="331" y="17"/>
                  <a:pt x="331" y="17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1449" name="Line 9"/>
          <p:cNvSpPr>
            <a:spLocks noChangeShapeType="1"/>
          </p:cNvSpPr>
          <p:nvPr/>
        </p:nvSpPr>
        <p:spPr bwMode="auto">
          <a:xfrm flipH="1">
            <a:off x="534988" y="5421313"/>
            <a:ext cx="3921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1450" name="Line 10"/>
          <p:cNvSpPr>
            <a:spLocks noChangeShapeType="1"/>
          </p:cNvSpPr>
          <p:nvPr/>
        </p:nvSpPr>
        <p:spPr bwMode="auto">
          <a:xfrm flipV="1">
            <a:off x="2613025" y="5446713"/>
            <a:ext cx="430213" cy="14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1452" name="Line 12"/>
          <p:cNvSpPr>
            <a:spLocks noChangeShapeType="1"/>
          </p:cNvSpPr>
          <p:nvPr/>
        </p:nvSpPr>
        <p:spPr bwMode="auto">
          <a:xfrm flipH="1">
            <a:off x="1541463" y="6323013"/>
            <a:ext cx="12700" cy="365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1453" name="Line 13"/>
          <p:cNvSpPr>
            <a:spLocks noChangeShapeType="1"/>
          </p:cNvSpPr>
          <p:nvPr/>
        </p:nvSpPr>
        <p:spPr bwMode="auto">
          <a:xfrm flipV="1">
            <a:off x="1816100" y="427196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16" name="Picture 15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76799" y="172487"/>
            <a:ext cx="8763103" cy="4393743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85" name="Group 25"/>
          <p:cNvGrpSpPr>
            <a:grpSpLocks/>
          </p:cNvGrpSpPr>
          <p:nvPr/>
        </p:nvGrpSpPr>
        <p:grpSpPr bwMode="auto">
          <a:xfrm flipV="1">
            <a:off x="1755775" y="3581400"/>
            <a:ext cx="1222375" cy="1485900"/>
            <a:chOff x="890" y="311"/>
            <a:chExt cx="770" cy="936"/>
          </a:xfrm>
        </p:grpSpPr>
        <p:sp>
          <p:nvSpPr>
            <p:cNvPr id="66586" name="Freeform 26"/>
            <p:cNvSpPr>
              <a:spLocks/>
            </p:cNvSpPr>
            <p:nvPr/>
          </p:nvSpPr>
          <p:spPr bwMode="auto">
            <a:xfrm>
              <a:off x="890" y="311"/>
              <a:ext cx="770" cy="936"/>
            </a:xfrm>
            <a:custGeom>
              <a:avLst/>
              <a:gdLst/>
              <a:ahLst/>
              <a:cxnLst>
                <a:cxn ang="0">
                  <a:pos x="125" y="887"/>
                </a:cxn>
                <a:cxn ang="0">
                  <a:pos x="70" y="759"/>
                </a:cxn>
                <a:cxn ang="0">
                  <a:pos x="24" y="612"/>
                </a:cxn>
                <a:cxn ang="0">
                  <a:pos x="107" y="164"/>
                </a:cxn>
                <a:cxn ang="0">
                  <a:pos x="180" y="73"/>
                </a:cxn>
                <a:cxn ang="0">
                  <a:pos x="253" y="18"/>
                </a:cxn>
                <a:cxn ang="0">
                  <a:pos x="308" y="0"/>
                </a:cxn>
                <a:cxn ang="0">
                  <a:pos x="664" y="91"/>
                </a:cxn>
                <a:cxn ang="0">
                  <a:pos x="728" y="183"/>
                </a:cxn>
                <a:cxn ang="0">
                  <a:pos x="747" y="238"/>
                </a:cxn>
                <a:cxn ang="0">
                  <a:pos x="756" y="265"/>
                </a:cxn>
                <a:cxn ang="0">
                  <a:pos x="710" y="576"/>
                </a:cxn>
                <a:cxn ang="0">
                  <a:pos x="664" y="713"/>
                </a:cxn>
                <a:cxn ang="0">
                  <a:pos x="646" y="768"/>
                </a:cxn>
                <a:cxn ang="0">
                  <a:pos x="628" y="896"/>
                </a:cxn>
                <a:cxn ang="0">
                  <a:pos x="609" y="878"/>
                </a:cxn>
                <a:cxn ang="0">
                  <a:pos x="545" y="868"/>
                </a:cxn>
                <a:cxn ang="0">
                  <a:pos x="472" y="859"/>
                </a:cxn>
                <a:cxn ang="0">
                  <a:pos x="235" y="859"/>
                </a:cxn>
                <a:cxn ang="0">
                  <a:pos x="198" y="868"/>
                </a:cxn>
                <a:cxn ang="0">
                  <a:pos x="125" y="887"/>
                </a:cxn>
              </a:cxnLst>
              <a:rect l="0" t="0" r="r" b="b"/>
              <a:pathLst>
                <a:path w="770" h="936">
                  <a:moveTo>
                    <a:pt x="125" y="887"/>
                  </a:moveTo>
                  <a:cubicBezTo>
                    <a:pt x="112" y="806"/>
                    <a:pt x="110" y="820"/>
                    <a:pt x="70" y="759"/>
                  </a:cubicBezTo>
                  <a:cubicBezTo>
                    <a:pt x="54" y="710"/>
                    <a:pt x="36" y="662"/>
                    <a:pt x="24" y="612"/>
                  </a:cubicBezTo>
                  <a:cubicBezTo>
                    <a:pt x="28" y="490"/>
                    <a:pt x="0" y="271"/>
                    <a:pt x="107" y="164"/>
                  </a:cubicBezTo>
                  <a:cubicBezTo>
                    <a:pt x="121" y="121"/>
                    <a:pt x="142" y="97"/>
                    <a:pt x="180" y="73"/>
                  </a:cubicBezTo>
                  <a:cubicBezTo>
                    <a:pt x="205" y="35"/>
                    <a:pt x="209" y="31"/>
                    <a:pt x="253" y="18"/>
                  </a:cubicBezTo>
                  <a:cubicBezTo>
                    <a:pt x="272" y="13"/>
                    <a:pt x="308" y="0"/>
                    <a:pt x="308" y="0"/>
                  </a:cubicBezTo>
                  <a:cubicBezTo>
                    <a:pt x="436" y="10"/>
                    <a:pt x="555" y="20"/>
                    <a:pt x="664" y="91"/>
                  </a:cubicBezTo>
                  <a:cubicBezTo>
                    <a:pt x="698" y="113"/>
                    <a:pt x="702" y="155"/>
                    <a:pt x="728" y="183"/>
                  </a:cubicBezTo>
                  <a:cubicBezTo>
                    <a:pt x="734" y="201"/>
                    <a:pt x="741" y="220"/>
                    <a:pt x="747" y="238"/>
                  </a:cubicBezTo>
                  <a:cubicBezTo>
                    <a:pt x="750" y="247"/>
                    <a:pt x="756" y="265"/>
                    <a:pt x="756" y="265"/>
                  </a:cubicBezTo>
                  <a:cubicBezTo>
                    <a:pt x="746" y="517"/>
                    <a:pt x="770" y="438"/>
                    <a:pt x="710" y="576"/>
                  </a:cubicBezTo>
                  <a:cubicBezTo>
                    <a:pt x="691" y="619"/>
                    <a:pt x="679" y="668"/>
                    <a:pt x="664" y="713"/>
                  </a:cubicBezTo>
                  <a:cubicBezTo>
                    <a:pt x="658" y="731"/>
                    <a:pt x="646" y="768"/>
                    <a:pt x="646" y="768"/>
                  </a:cubicBezTo>
                  <a:cubicBezTo>
                    <a:pt x="640" y="811"/>
                    <a:pt x="659" y="926"/>
                    <a:pt x="628" y="896"/>
                  </a:cubicBezTo>
                  <a:cubicBezTo>
                    <a:pt x="622" y="890"/>
                    <a:pt x="617" y="881"/>
                    <a:pt x="609" y="878"/>
                  </a:cubicBezTo>
                  <a:cubicBezTo>
                    <a:pt x="589" y="871"/>
                    <a:pt x="566" y="871"/>
                    <a:pt x="545" y="868"/>
                  </a:cubicBezTo>
                  <a:cubicBezTo>
                    <a:pt x="521" y="865"/>
                    <a:pt x="496" y="862"/>
                    <a:pt x="472" y="859"/>
                  </a:cubicBezTo>
                  <a:cubicBezTo>
                    <a:pt x="388" y="838"/>
                    <a:pt x="321" y="850"/>
                    <a:pt x="235" y="859"/>
                  </a:cubicBezTo>
                  <a:cubicBezTo>
                    <a:pt x="223" y="862"/>
                    <a:pt x="210" y="864"/>
                    <a:pt x="198" y="868"/>
                  </a:cubicBezTo>
                  <a:cubicBezTo>
                    <a:pt x="164" y="878"/>
                    <a:pt x="23" y="936"/>
                    <a:pt x="125" y="887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round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801800" prstMaterial="legacyMatte">
              <a:bevelT w="13500" h="13500" prst="angle"/>
              <a:bevelB w="13500" h="13500" prst="angle"/>
              <a:extrusionClr>
                <a:srgbClr val="FFFF00"/>
              </a:extrusionClr>
            </a:sp3d>
          </p:spPr>
          <p:txBody>
            <a:bodyPr>
              <a:flatTx/>
            </a:bodyPr>
            <a:lstStyle/>
            <a:p>
              <a:endParaRPr lang="en-US"/>
            </a:p>
          </p:txBody>
        </p:sp>
        <p:sp>
          <p:nvSpPr>
            <p:cNvPr id="66587" name="Line 27"/>
            <p:cNvSpPr>
              <a:spLocks noChangeShapeType="1"/>
            </p:cNvSpPr>
            <p:nvPr/>
          </p:nvSpPr>
          <p:spPr bwMode="auto">
            <a:xfrm>
              <a:off x="960" y="512"/>
              <a:ext cx="146" cy="6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6588" name="Line 28"/>
            <p:cNvSpPr>
              <a:spLocks noChangeShapeType="1"/>
            </p:cNvSpPr>
            <p:nvPr/>
          </p:nvSpPr>
          <p:spPr bwMode="auto">
            <a:xfrm flipH="1">
              <a:off x="1253" y="320"/>
              <a:ext cx="36" cy="8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6589" name="Line 29"/>
            <p:cNvSpPr>
              <a:spLocks noChangeShapeType="1"/>
            </p:cNvSpPr>
            <p:nvPr/>
          </p:nvSpPr>
          <p:spPr bwMode="auto">
            <a:xfrm flipH="1">
              <a:off x="1417" y="494"/>
              <a:ext cx="201" cy="6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6564" name="AutoShape 4"/>
          <p:cNvSpPr>
            <a:spLocks noChangeArrowheads="1"/>
          </p:cNvSpPr>
          <p:nvPr/>
        </p:nvSpPr>
        <p:spPr bwMode="auto">
          <a:xfrm>
            <a:off x="1604963" y="2071688"/>
            <a:ext cx="1697037" cy="1654175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accent1"/>
          </a:solidFill>
          <a:ln w="9525"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grpSp>
        <p:nvGrpSpPr>
          <p:cNvPr id="66569" name="Group 9"/>
          <p:cNvGrpSpPr>
            <a:grpSpLocks/>
          </p:cNvGrpSpPr>
          <p:nvPr/>
        </p:nvGrpSpPr>
        <p:grpSpPr bwMode="auto">
          <a:xfrm>
            <a:off x="1827213" y="750888"/>
            <a:ext cx="1222375" cy="1485900"/>
            <a:chOff x="890" y="311"/>
            <a:chExt cx="770" cy="936"/>
          </a:xfrm>
        </p:grpSpPr>
        <p:sp>
          <p:nvSpPr>
            <p:cNvPr id="66565" name="Freeform 5"/>
            <p:cNvSpPr>
              <a:spLocks/>
            </p:cNvSpPr>
            <p:nvPr/>
          </p:nvSpPr>
          <p:spPr bwMode="auto">
            <a:xfrm>
              <a:off x="890" y="311"/>
              <a:ext cx="770" cy="936"/>
            </a:xfrm>
            <a:custGeom>
              <a:avLst/>
              <a:gdLst/>
              <a:ahLst/>
              <a:cxnLst>
                <a:cxn ang="0">
                  <a:pos x="125" y="887"/>
                </a:cxn>
                <a:cxn ang="0">
                  <a:pos x="70" y="759"/>
                </a:cxn>
                <a:cxn ang="0">
                  <a:pos x="24" y="612"/>
                </a:cxn>
                <a:cxn ang="0">
                  <a:pos x="107" y="164"/>
                </a:cxn>
                <a:cxn ang="0">
                  <a:pos x="180" y="73"/>
                </a:cxn>
                <a:cxn ang="0">
                  <a:pos x="253" y="18"/>
                </a:cxn>
                <a:cxn ang="0">
                  <a:pos x="308" y="0"/>
                </a:cxn>
                <a:cxn ang="0">
                  <a:pos x="664" y="91"/>
                </a:cxn>
                <a:cxn ang="0">
                  <a:pos x="728" y="183"/>
                </a:cxn>
                <a:cxn ang="0">
                  <a:pos x="747" y="238"/>
                </a:cxn>
                <a:cxn ang="0">
                  <a:pos x="756" y="265"/>
                </a:cxn>
                <a:cxn ang="0">
                  <a:pos x="710" y="576"/>
                </a:cxn>
                <a:cxn ang="0">
                  <a:pos x="664" y="713"/>
                </a:cxn>
                <a:cxn ang="0">
                  <a:pos x="646" y="768"/>
                </a:cxn>
                <a:cxn ang="0">
                  <a:pos x="628" y="896"/>
                </a:cxn>
                <a:cxn ang="0">
                  <a:pos x="609" y="878"/>
                </a:cxn>
                <a:cxn ang="0">
                  <a:pos x="545" y="868"/>
                </a:cxn>
                <a:cxn ang="0">
                  <a:pos x="472" y="859"/>
                </a:cxn>
                <a:cxn ang="0">
                  <a:pos x="235" y="859"/>
                </a:cxn>
                <a:cxn ang="0">
                  <a:pos x="198" y="868"/>
                </a:cxn>
                <a:cxn ang="0">
                  <a:pos x="125" y="887"/>
                </a:cxn>
              </a:cxnLst>
              <a:rect l="0" t="0" r="r" b="b"/>
              <a:pathLst>
                <a:path w="770" h="936">
                  <a:moveTo>
                    <a:pt x="125" y="887"/>
                  </a:moveTo>
                  <a:cubicBezTo>
                    <a:pt x="112" y="806"/>
                    <a:pt x="110" y="820"/>
                    <a:pt x="70" y="759"/>
                  </a:cubicBezTo>
                  <a:cubicBezTo>
                    <a:pt x="54" y="710"/>
                    <a:pt x="36" y="662"/>
                    <a:pt x="24" y="612"/>
                  </a:cubicBezTo>
                  <a:cubicBezTo>
                    <a:pt x="28" y="490"/>
                    <a:pt x="0" y="271"/>
                    <a:pt x="107" y="164"/>
                  </a:cubicBezTo>
                  <a:cubicBezTo>
                    <a:pt x="121" y="121"/>
                    <a:pt x="142" y="97"/>
                    <a:pt x="180" y="73"/>
                  </a:cubicBezTo>
                  <a:cubicBezTo>
                    <a:pt x="205" y="35"/>
                    <a:pt x="209" y="31"/>
                    <a:pt x="253" y="18"/>
                  </a:cubicBezTo>
                  <a:cubicBezTo>
                    <a:pt x="272" y="13"/>
                    <a:pt x="308" y="0"/>
                    <a:pt x="308" y="0"/>
                  </a:cubicBezTo>
                  <a:cubicBezTo>
                    <a:pt x="436" y="10"/>
                    <a:pt x="555" y="20"/>
                    <a:pt x="664" y="91"/>
                  </a:cubicBezTo>
                  <a:cubicBezTo>
                    <a:pt x="698" y="113"/>
                    <a:pt x="702" y="155"/>
                    <a:pt x="728" y="183"/>
                  </a:cubicBezTo>
                  <a:cubicBezTo>
                    <a:pt x="734" y="201"/>
                    <a:pt x="741" y="220"/>
                    <a:pt x="747" y="238"/>
                  </a:cubicBezTo>
                  <a:cubicBezTo>
                    <a:pt x="750" y="247"/>
                    <a:pt x="756" y="265"/>
                    <a:pt x="756" y="265"/>
                  </a:cubicBezTo>
                  <a:cubicBezTo>
                    <a:pt x="746" y="517"/>
                    <a:pt x="770" y="438"/>
                    <a:pt x="710" y="576"/>
                  </a:cubicBezTo>
                  <a:cubicBezTo>
                    <a:pt x="691" y="619"/>
                    <a:pt x="679" y="668"/>
                    <a:pt x="664" y="713"/>
                  </a:cubicBezTo>
                  <a:cubicBezTo>
                    <a:pt x="658" y="731"/>
                    <a:pt x="646" y="768"/>
                    <a:pt x="646" y="768"/>
                  </a:cubicBezTo>
                  <a:cubicBezTo>
                    <a:pt x="640" y="811"/>
                    <a:pt x="659" y="926"/>
                    <a:pt x="628" y="896"/>
                  </a:cubicBezTo>
                  <a:cubicBezTo>
                    <a:pt x="622" y="890"/>
                    <a:pt x="617" y="881"/>
                    <a:pt x="609" y="878"/>
                  </a:cubicBezTo>
                  <a:cubicBezTo>
                    <a:pt x="589" y="871"/>
                    <a:pt x="566" y="871"/>
                    <a:pt x="545" y="868"/>
                  </a:cubicBezTo>
                  <a:cubicBezTo>
                    <a:pt x="521" y="865"/>
                    <a:pt x="496" y="862"/>
                    <a:pt x="472" y="859"/>
                  </a:cubicBezTo>
                  <a:cubicBezTo>
                    <a:pt x="388" y="838"/>
                    <a:pt x="321" y="850"/>
                    <a:pt x="235" y="859"/>
                  </a:cubicBezTo>
                  <a:cubicBezTo>
                    <a:pt x="223" y="862"/>
                    <a:pt x="210" y="864"/>
                    <a:pt x="198" y="868"/>
                  </a:cubicBezTo>
                  <a:cubicBezTo>
                    <a:pt x="164" y="878"/>
                    <a:pt x="23" y="936"/>
                    <a:pt x="125" y="887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round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801800" prstMaterial="legacyMatte">
              <a:bevelT w="13500" h="13500" prst="angle"/>
              <a:bevelB w="13500" h="13500" prst="angle"/>
              <a:extrusionClr>
                <a:srgbClr val="FFFF00"/>
              </a:extrusionClr>
            </a:sp3d>
          </p:spPr>
          <p:txBody>
            <a:bodyPr>
              <a:flatTx/>
            </a:bodyPr>
            <a:lstStyle/>
            <a:p>
              <a:endParaRPr lang="en-US"/>
            </a:p>
          </p:txBody>
        </p:sp>
        <p:sp>
          <p:nvSpPr>
            <p:cNvPr id="66566" name="Line 6"/>
            <p:cNvSpPr>
              <a:spLocks noChangeShapeType="1"/>
            </p:cNvSpPr>
            <p:nvPr/>
          </p:nvSpPr>
          <p:spPr bwMode="auto">
            <a:xfrm>
              <a:off x="960" y="512"/>
              <a:ext cx="146" cy="6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6567" name="Line 7"/>
            <p:cNvSpPr>
              <a:spLocks noChangeShapeType="1"/>
            </p:cNvSpPr>
            <p:nvPr/>
          </p:nvSpPr>
          <p:spPr bwMode="auto">
            <a:xfrm flipH="1">
              <a:off x="1253" y="320"/>
              <a:ext cx="36" cy="8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6568" name="Line 8"/>
            <p:cNvSpPr>
              <a:spLocks noChangeShapeType="1"/>
            </p:cNvSpPr>
            <p:nvPr/>
          </p:nvSpPr>
          <p:spPr bwMode="auto">
            <a:xfrm flipH="1">
              <a:off x="1417" y="494"/>
              <a:ext cx="201" cy="6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6591" name="Text Box 31"/>
          <p:cNvSpPr txBox="1">
            <a:spLocks noChangeArrowheads="1"/>
          </p:cNvSpPr>
          <p:nvPr/>
        </p:nvSpPr>
        <p:spPr bwMode="auto">
          <a:xfrm>
            <a:off x="4368800" y="1408113"/>
            <a:ext cx="40354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Axisymmetric geometry, Non-axisymmetric loading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04111" y="854886"/>
            <a:ext cx="8763068" cy="5893354"/>
          </a:xfrm>
          <a:prstGeom prst="rect">
            <a:avLst/>
          </a:prstGeom>
          <a:noFill/>
          <a:ln/>
          <a:effectLst/>
        </p:spPr>
      </p:pic>
      <p:sp>
        <p:nvSpPr>
          <p:cNvPr id="3" name="TextBox 2"/>
          <p:cNvSpPr txBox="1"/>
          <p:nvPr/>
        </p:nvSpPr>
        <p:spPr>
          <a:xfrm>
            <a:off x="245660" y="286603"/>
            <a:ext cx="34528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400" b="0" dirty="0"/>
              <a:t>Work and strain energy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6373505" y="2251881"/>
            <a:ext cx="2306471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>
            <a:off x="6414448" y="805218"/>
            <a:ext cx="2292824" cy="143301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 rot="5400000">
            <a:off x="4906367" y="1740089"/>
            <a:ext cx="2552131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Isosceles Triangle 8"/>
          <p:cNvSpPr/>
          <p:nvPr/>
        </p:nvSpPr>
        <p:spPr bwMode="auto">
          <a:xfrm rot="5400000">
            <a:off x="6250667" y="682392"/>
            <a:ext cx="150126" cy="204716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Isosceles Triangle 9"/>
          <p:cNvSpPr/>
          <p:nvPr/>
        </p:nvSpPr>
        <p:spPr bwMode="auto">
          <a:xfrm rot="5400000">
            <a:off x="6211995" y="2145000"/>
            <a:ext cx="150126" cy="204716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 bwMode="auto">
          <a:xfrm rot="5400000">
            <a:off x="8311487" y="2647666"/>
            <a:ext cx="79157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Connector 13"/>
          <p:cNvCxnSpPr>
            <a:stCxn id="10" idx="0"/>
          </p:cNvCxnSpPr>
          <p:nvPr/>
        </p:nvCxnSpPr>
        <p:spPr bwMode="auto">
          <a:xfrm flipH="1">
            <a:off x="6387152" y="2247358"/>
            <a:ext cx="2264" cy="75514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 flipV="1">
            <a:off x="6387152" y="2606722"/>
            <a:ext cx="2320120" cy="272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6564573" y="532263"/>
            <a:ext cx="2251881" cy="14193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20" name="Straight Connector 19"/>
          <p:cNvCxnSpPr>
            <a:stCxn id="9" idx="0"/>
          </p:cNvCxnSpPr>
          <p:nvPr/>
        </p:nvCxnSpPr>
        <p:spPr bwMode="auto">
          <a:xfrm flipV="1">
            <a:off x="6428088" y="341194"/>
            <a:ext cx="245667" cy="4435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 flipV="1">
            <a:off x="8682243" y="1776484"/>
            <a:ext cx="245667" cy="4435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6" name="Picture 25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19572" y="3079465"/>
            <a:ext cx="202692" cy="202692"/>
          </a:xfrm>
          <a:prstGeom prst="rect">
            <a:avLst/>
          </a:prstGeom>
          <a:noFill/>
        </p:spPr>
      </p:pic>
      <p:pic>
        <p:nvPicPr>
          <p:cNvPr id="28" name="Picture 27" descr="TP_tmp.b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19958" y="2356134"/>
            <a:ext cx="254508" cy="254508"/>
          </a:xfrm>
          <a:prstGeom prst="rect">
            <a:avLst/>
          </a:prstGeom>
          <a:noFill/>
        </p:spPr>
      </p:pic>
      <p:pic>
        <p:nvPicPr>
          <p:cNvPr id="30" name="Picture 29" descr="TP_tmp.b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559887" y="884421"/>
            <a:ext cx="279449" cy="255016"/>
          </a:xfrm>
          <a:prstGeom prst="rect">
            <a:avLst/>
          </a:prstGeom>
          <a:noFill/>
          <a:ln/>
          <a:effectLst/>
        </p:spPr>
      </p:pic>
      <p:pic>
        <p:nvPicPr>
          <p:cNvPr id="50" name="Picture 49" descr="TP_tmp.b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59475" y="472741"/>
            <a:ext cx="5513359" cy="5360928"/>
          </a:xfrm>
          <a:prstGeom prst="rect">
            <a:avLst/>
          </a:prstGeom>
          <a:noFill/>
          <a:ln/>
          <a:effectLst/>
        </p:spPr>
      </p:pic>
      <p:sp>
        <p:nvSpPr>
          <p:cNvPr id="34" name="Arc 33"/>
          <p:cNvSpPr/>
          <p:nvPr/>
        </p:nvSpPr>
        <p:spPr bwMode="auto">
          <a:xfrm rot="16200000">
            <a:off x="8229600" y="1828801"/>
            <a:ext cx="914400" cy="914400"/>
          </a:xfrm>
          <a:prstGeom prst="arc">
            <a:avLst>
              <a:gd name="adj1" fmla="val 16200000"/>
              <a:gd name="adj2" fmla="val 1841698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6" name="Picture 35" descr="TP_tmp.b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88281" y="1973997"/>
            <a:ext cx="355091" cy="178307"/>
          </a:xfrm>
          <a:prstGeom prst="rect">
            <a:avLst/>
          </a:prstGeom>
          <a:noFill/>
        </p:spPr>
      </p:pic>
      <p:cxnSp>
        <p:nvCxnSpPr>
          <p:cNvPr id="38" name="Straight Arrow Connector 37"/>
          <p:cNvCxnSpPr/>
          <p:nvPr/>
        </p:nvCxnSpPr>
        <p:spPr bwMode="auto">
          <a:xfrm rot="5400000">
            <a:off x="7677660" y="4428699"/>
            <a:ext cx="804427" cy="7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0" name="Straight Arrow Connector 39"/>
          <p:cNvCxnSpPr/>
          <p:nvPr/>
        </p:nvCxnSpPr>
        <p:spPr bwMode="auto">
          <a:xfrm flipH="1">
            <a:off x="7192355" y="4012442"/>
            <a:ext cx="9144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2" name="Straight Arrow Connector 41"/>
          <p:cNvCxnSpPr/>
          <p:nvPr/>
        </p:nvCxnSpPr>
        <p:spPr bwMode="auto">
          <a:xfrm rot="10800000">
            <a:off x="7328834" y="3357338"/>
            <a:ext cx="764275" cy="6414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44" name="Picture 43" descr="TP_tmp.b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21345" y="4855948"/>
            <a:ext cx="202692" cy="202692"/>
          </a:xfrm>
          <a:prstGeom prst="rect">
            <a:avLst/>
          </a:prstGeom>
          <a:noFill/>
        </p:spPr>
      </p:pic>
      <p:pic>
        <p:nvPicPr>
          <p:cNvPr id="45" name="Picture 44" descr="TP_tmp.bmp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6657" y="3791423"/>
            <a:ext cx="355091" cy="178307"/>
          </a:xfrm>
          <a:prstGeom prst="rect">
            <a:avLst/>
          </a:prstGeom>
          <a:noFill/>
        </p:spPr>
      </p:pic>
      <p:pic>
        <p:nvPicPr>
          <p:cNvPr id="47" name="Picture 46" descr="TP_tmp.bmp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96878" y="3884684"/>
            <a:ext cx="254508" cy="228600"/>
          </a:xfrm>
          <a:prstGeom prst="rect">
            <a:avLst/>
          </a:prstGeom>
          <a:noFill/>
        </p:spPr>
      </p:pic>
      <p:pic>
        <p:nvPicPr>
          <p:cNvPr id="49" name="Picture 48" descr="TP_tmp.bmp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230909" y="3109036"/>
            <a:ext cx="255017" cy="229057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484087" y="622867"/>
            <a:ext cx="7875571" cy="3836426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6" name="Text Box 4"/>
          <p:cNvSpPr txBox="1">
            <a:spLocks noChangeArrowheads="1"/>
          </p:cNvSpPr>
          <p:nvPr/>
        </p:nvSpPr>
        <p:spPr bwMode="auto">
          <a:xfrm>
            <a:off x="415925" y="234950"/>
            <a:ext cx="4699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69653" name="Group 21"/>
          <p:cNvGrpSpPr>
            <a:grpSpLocks/>
          </p:cNvGrpSpPr>
          <p:nvPr/>
        </p:nvGrpSpPr>
        <p:grpSpPr bwMode="auto">
          <a:xfrm>
            <a:off x="4645025" y="593725"/>
            <a:ext cx="4265613" cy="3455988"/>
            <a:chOff x="2926" y="374"/>
            <a:chExt cx="2687" cy="2177"/>
          </a:xfrm>
        </p:grpSpPr>
        <p:sp>
          <p:nvSpPr>
            <p:cNvPr id="69639" name="Line 7"/>
            <p:cNvSpPr>
              <a:spLocks noChangeShapeType="1"/>
            </p:cNvSpPr>
            <p:nvPr/>
          </p:nvSpPr>
          <p:spPr bwMode="auto">
            <a:xfrm flipV="1">
              <a:off x="3310" y="558"/>
              <a:ext cx="0" cy="17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9640" name="Line 8"/>
            <p:cNvSpPr>
              <a:spLocks noChangeShapeType="1"/>
            </p:cNvSpPr>
            <p:nvPr/>
          </p:nvSpPr>
          <p:spPr bwMode="auto">
            <a:xfrm flipV="1">
              <a:off x="2926" y="1746"/>
              <a:ext cx="2679" cy="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9641" name="Freeform 9"/>
            <p:cNvSpPr>
              <a:spLocks/>
            </p:cNvSpPr>
            <p:nvPr/>
          </p:nvSpPr>
          <p:spPr bwMode="auto">
            <a:xfrm>
              <a:off x="3547" y="791"/>
              <a:ext cx="1939" cy="1495"/>
            </a:xfrm>
            <a:custGeom>
              <a:avLst/>
              <a:gdLst/>
              <a:ahLst/>
              <a:cxnLst>
                <a:cxn ang="0">
                  <a:pos x="0" y="105"/>
                </a:cxn>
                <a:cxn ang="0">
                  <a:pos x="275" y="4"/>
                </a:cxn>
                <a:cxn ang="0">
                  <a:pos x="723" y="132"/>
                </a:cxn>
                <a:cxn ang="0">
                  <a:pos x="1070" y="452"/>
                </a:cxn>
                <a:cxn ang="0">
                  <a:pos x="1692" y="1330"/>
                </a:cxn>
                <a:cxn ang="0">
                  <a:pos x="1939" y="1440"/>
                </a:cxn>
              </a:cxnLst>
              <a:rect l="0" t="0" r="r" b="b"/>
              <a:pathLst>
                <a:path w="1939" h="1495">
                  <a:moveTo>
                    <a:pt x="0" y="105"/>
                  </a:moveTo>
                  <a:cubicBezTo>
                    <a:pt x="77" y="52"/>
                    <a:pt x="155" y="0"/>
                    <a:pt x="275" y="4"/>
                  </a:cubicBezTo>
                  <a:cubicBezTo>
                    <a:pt x="395" y="8"/>
                    <a:pt x="591" y="57"/>
                    <a:pt x="723" y="132"/>
                  </a:cubicBezTo>
                  <a:cubicBezTo>
                    <a:pt x="855" y="207"/>
                    <a:pt x="909" y="252"/>
                    <a:pt x="1070" y="452"/>
                  </a:cubicBezTo>
                  <a:cubicBezTo>
                    <a:pt x="1231" y="652"/>
                    <a:pt x="1547" y="1165"/>
                    <a:pt x="1692" y="1330"/>
                  </a:cubicBezTo>
                  <a:cubicBezTo>
                    <a:pt x="1837" y="1495"/>
                    <a:pt x="1888" y="1467"/>
                    <a:pt x="1939" y="144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9642" name="Line 10"/>
            <p:cNvSpPr>
              <a:spLocks noChangeShapeType="1"/>
            </p:cNvSpPr>
            <p:nvPr/>
          </p:nvSpPr>
          <p:spPr bwMode="auto">
            <a:xfrm>
              <a:off x="3538" y="704"/>
              <a:ext cx="9" cy="10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9643" name="Line 11"/>
            <p:cNvSpPr>
              <a:spLocks noChangeShapeType="1"/>
            </p:cNvSpPr>
            <p:nvPr/>
          </p:nvSpPr>
          <p:spPr bwMode="auto">
            <a:xfrm>
              <a:off x="5494" y="1746"/>
              <a:ext cx="0" cy="80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9644" name="Freeform 12"/>
            <p:cNvSpPr>
              <a:spLocks/>
            </p:cNvSpPr>
            <p:nvPr/>
          </p:nvSpPr>
          <p:spPr bwMode="auto">
            <a:xfrm>
              <a:off x="3538" y="692"/>
              <a:ext cx="1948" cy="1709"/>
            </a:xfrm>
            <a:custGeom>
              <a:avLst/>
              <a:gdLst/>
              <a:ahLst/>
              <a:cxnLst>
                <a:cxn ang="0">
                  <a:pos x="0" y="213"/>
                </a:cxn>
                <a:cxn ang="0">
                  <a:pos x="247" y="12"/>
                </a:cxn>
                <a:cxn ang="0">
                  <a:pos x="723" y="286"/>
                </a:cxn>
                <a:cxn ang="0">
                  <a:pos x="1244" y="679"/>
                </a:cxn>
                <a:cxn ang="0">
                  <a:pos x="1664" y="1566"/>
                </a:cxn>
                <a:cxn ang="0">
                  <a:pos x="1948" y="1539"/>
                </a:cxn>
              </a:cxnLst>
              <a:rect l="0" t="0" r="r" b="b"/>
              <a:pathLst>
                <a:path w="1948" h="1709">
                  <a:moveTo>
                    <a:pt x="0" y="213"/>
                  </a:moveTo>
                  <a:cubicBezTo>
                    <a:pt x="63" y="106"/>
                    <a:pt x="127" y="0"/>
                    <a:pt x="247" y="12"/>
                  </a:cubicBezTo>
                  <a:cubicBezTo>
                    <a:pt x="367" y="24"/>
                    <a:pt x="557" y="175"/>
                    <a:pt x="723" y="286"/>
                  </a:cubicBezTo>
                  <a:cubicBezTo>
                    <a:pt x="889" y="397"/>
                    <a:pt x="1087" y="466"/>
                    <a:pt x="1244" y="679"/>
                  </a:cubicBezTo>
                  <a:cubicBezTo>
                    <a:pt x="1401" y="892"/>
                    <a:pt x="1547" y="1423"/>
                    <a:pt x="1664" y="1566"/>
                  </a:cubicBezTo>
                  <a:cubicBezTo>
                    <a:pt x="1781" y="1709"/>
                    <a:pt x="1864" y="1624"/>
                    <a:pt x="1948" y="1539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9645" name="Text Box 13"/>
            <p:cNvSpPr txBox="1">
              <a:spLocks noChangeArrowheads="1"/>
            </p:cNvSpPr>
            <p:nvPr/>
          </p:nvSpPr>
          <p:spPr bwMode="auto">
            <a:xfrm>
              <a:off x="3466" y="1712"/>
              <a:ext cx="28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b="0"/>
                <a:t>a</a:t>
              </a:r>
            </a:p>
          </p:txBody>
        </p:sp>
        <p:sp>
          <p:nvSpPr>
            <p:cNvPr id="69646" name="Text Box 14"/>
            <p:cNvSpPr txBox="1">
              <a:spLocks noChangeArrowheads="1"/>
            </p:cNvSpPr>
            <p:nvPr/>
          </p:nvSpPr>
          <p:spPr bwMode="auto">
            <a:xfrm>
              <a:off x="5394" y="1552"/>
              <a:ext cx="219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b="0"/>
                <a:t>b</a:t>
              </a:r>
            </a:p>
          </p:txBody>
        </p:sp>
        <p:sp>
          <p:nvSpPr>
            <p:cNvPr id="69647" name="Text Box 15"/>
            <p:cNvSpPr txBox="1">
              <a:spLocks noChangeArrowheads="1"/>
            </p:cNvSpPr>
            <p:nvPr/>
          </p:nvSpPr>
          <p:spPr bwMode="auto">
            <a:xfrm>
              <a:off x="3142" y="374"/>
              <a:ext cx="44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b="0"/>
                <a:t>u(x)</a:t>
              </a:r>
            </a:p>
          </p:txBody>
        </p:sp>
        <p:sp>
          <p:nvSpPr>
            <p:cNvPr id="69648" name="Line 16"/>
            <p:cNvSpPr>
              <a:spLocks noChangeShapeType="1"/>
            </p:cNvSpPr>
            <p:nvPr/>
          </p:nvSpPr>
          <p:spPr bwMode="auto">
            <a:xfrm>
              <a:off x="3118" y="915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9649" name="Line 17"/>
            <p:cNvSpPr>
              <a:spLocks noChangeShapeType="1"/>
            </p:cNvSpPr>
            <p:nvPr/>
          </p:nvSpPr>
          <p:spPr bwMode="auto">
            <a:xfrm>
              <a:off x="3035" y="2260"/>
              <a:ext cx="25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69650" name="Picture 18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096" y="770"/>
              <a:ext cx="179" cy="114"/>
            </a:xfrm>
            <a:prstGeom prst="rect">
              <a:avLst/>
            </a:prstGeom>
            <a:noFill/>
            <a:ln w="9525">
              <a:miter lim="800000"/>
              <a:headEnd/>
              <a:tailEnd/>
            </a:ln>
            <a:effectLst/>
          </p:spPr>
        </p:pic>
        <p:pic>
          <p:nvPicPr>
            <p:cNvPr id="69651" name="Picture 19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097" y="2123"/>
              <a:ext cx="179" cy="114"/>
            </a:xfrm>
            <a:prstGeom prst="rect">
              <a:avLst/>
            </a:prstGeom>
            <a:noFill/>
            <a:ln w="9525">
              <a:miter lim="800000"/>
              <a:headEnd/>
              <a:tailEnd/>
            </a:ln>
            <a:effectLst/>
          </p:spPr>
        </p:pic>
      </p:grpSp>
      <p:sp>
        <p:nvSpPr>
          <p:cNvPr id="19" name="TextBox 18"/>
          <p:cNvSpPr txBox="1"/>
          <p:nvPr/>
        </p:nvSpPr>
        <p:spPr>
          <a:xfrm>
            <a:off x="313899" y="409433"/>
            <a:ext cx="45037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400" b="0" dirty="0"/>
              <a:t>Introduction to </a:t>
            </a:r>
            <a:r>
              <a:rPr lang="en-US" sz="2400" b="0" dirty="0" err="1"/>
              <a:t>variational</a:t>
            </a:r>
            <a:r>
              <a:rPr lang="en-US" sz="2400" b="0" dirty="0"/>
              <a:t> methods</a:t>
            </a:r>
          </a:p>
        </p:txBody>
      </p:sp>
      <p:pic>
        <p:nvPicPr>
          <p:cNvPr id="21" name="Picture 20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4598" y="3952922"/>
            <a:ext cx="8127507" cy="22600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61" name="Group 5"/>
          <p:cNvGrpSpPr>
            <a:grpSpLocks/>
          </p:cNvGrpSpPr>
          <p:nvPr/>
        </p:nvGrpSpPr>
        <p:grpSpPr bwMode="auto">
          <a:xfrm>
            <a:off x="4645025" y="593725"/>
            <a:ext cx="4265613" cy="3455988"/>
            <a:chOff x="2926" y="374"/>
            <a:chExt cx="2687" cy="2177"/>
          </a:xfrm>
        </p:grpSpPr>
        <p:sp>
          <p:nvSpPr>
            <p:cNvPr id="70662" name="Line 6"/>
            <p:cNvSpPr>
              <a:spLocks noChangeShapeType="1"/>
            </p:cNvSpPr>
            <p:nvPr/>
          </p:nvSpPr>
          <p:spPr bwMode="auto">
            <a:xfrm flipV="1">
              <a:off x="3310" y="558"/>
              <a:ext cx="0" cy="17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0663" name="Line 7"/>
            <p:cNvSpPr>
              <a:spLocks noChangeShapeType="1"/>
            </p:cNvSpPr>
            <p:nvPr/>
          </p:nvSpPr>
          <p:spPr bwMode="auto">
            <a:xfrm flipV="1">
              <a:off x="2926" y="1746"/>
              <a:ext cx="2679" cy="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0664" name="Freeform 8"/>
            <p:cNvSpPr>
              <a:spLocks/>
            </p:cNvSpPr>
            <p:nvPr/>
          </p:nvSpPr>
          <p:spPr bwMode="auto">
            <a:xfrm>
              <a:off x="3547" y="791"/>
              <a:ext cx="1939" cy="1495"/>
            </a:xfrm>
            <a:custGeom>
              <a:avLst/>
              <a:gdLst/>
              <a:ahLst/>
              <a:cxnLst>
                <a:cxn ang="0">
                  <a:pos x="0" y="105"/>
                </a:cxn>
                <a:cxn ang="0">
                  <a:pos x="275" y="4"/>
                </a:cxn>
                <a:cxn ang="0">
                  <a:pos x="723" y="132"/>
                </a:cxn>
                <a:cxn ang="0">
                  <a:pos x="1070" y="452"/>
                </a:cxn>
                <a:cxn ang="0">
                  <a:pos x="1692" y="1330"/>
                </a:cxn>
                <a:cxn ang="0">
                  <a:pos x="1939" y="1440"/>
                </a:cxn>
              </a:cxnLst>
              <a:rect l="0" t="0" r="r" b="b"/>
              <a:pathLst>
                <a:path w="1939" h="1495">
                  <a:moveTo>
                    <a:pt x="0" y="105"/>
                  </a:moveTo>
                  <a:cubicBezTo>
                    <a:pt x="77" y="52"/>
                    <a:pt x="155" y="0"/>
                    <a:pt x="275" y="4"/>
                  </a:cubicBezTo>
                  <a:cubicBezTo>
                    <a:pt x="395" y="8"/>
                    <a:pt x="591" y="57"/>
                    <a:pt x="723" y="132"/>
                  </a:cubicBezTo>
                  <a:cubicBezTo>
                    <a:pt x="855" y="207"/>
                    <a:pt x="909" y="252"/>
                    <a:pt x="1070" y="452"/>
                  </a:cubicBezTo>
                  <a:cubicBezTo>
                    <a:pt x="1231" y="652"/>
                    <a:pt x="1547" y="1165"/>
                    <a:pt x="1692" y="1330"/>
                  </a:cubicBezTo>
                  <a:cubicBezTo>
                    <a:pt x="1837" y="1495"/>
                    <a:pt x="1888" y="1467"/>
                    <a:pt x="1939" y="144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0665" name="Line 9"/>
            <p:cNvSpPr>
              <a:spLocks noChangeShapeType="1"/>
            </p:cNvSpPr>
            <p:nvPr/>
          </p:nvSpPr>
          <p:spPr bwMode="auto">
            <a:xfrm>
              <a:off x="3538" y="704"/>
              <a:ext cx="9" cy="10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0666" name="Line 10"/>
            <p:cNvSpPr>
              <a:spLocks noChangeShapeType="1"/>
            </p:cNvSpPr>
            <p:nvPr/>
          </p:nvSpPr>
          <p:spPr bwMode="auto">
            <a:xfrm>
              <a:off x="5494" y="1746"/>
              <a:ext cx="0" cy="80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0667" name="Freeform 11"/>
            <p:cNvSpPr>
              <a:spLocks/>
            </p:cNvSpPr>
            <p:nvPr/>
          </p:nvSpPr>
          <p:spPr bwMode="auto">
            <a:xfrm>
              <a:off x="3538" y="692"/>
              <a:ext cx="1948" cy="1709"/>
            </a:xfrm>
            <a:custGeom>
              <a:avLst/>
              <a:gdLst/>
              <a:ahLst/>
              <a:cxnLst>
                <a:cxn ang="0">
                  <a:pos x="0" y="213"/>
                </a:cxn>
                <a:cxn ang="0">
                  <a:pos x="247" y="12"/>
                </a:cxn>
                <a:cxn ang="0">
                  <a:pos x="723" y="286"/>
                </a:cxn>
                <a:cxn ang="0">
                  <a:pos x="1244" y="679"/>
                </a:cxn>
                <a:cxn ang="0">
                  <a:pos x="1664" y="1566"/>
                </a:cxn>
                <a:cxn ang="0">
                  <a:pos x="1948" y="1539"/>
                </a:cxn>
              </a:cxnLst>
              <a:rect l="0" t="0" r="r" b="b"/>
              <a:pathLst>
                <a:path w="1948" h="1709">
                  <a:moveTo>
                    <a:pt x="0" y="213"/>
                  </a:moveTo>
                  <a:cubicBezTo>
                    <a:pt x="63" y="106"/>
                    <a:pt x="127" y="0"/>
                    <a:pt x="247" y="12"/>
                  </a:cubicBezTo>
                  <a:cubicBezTo>
                    <a:pt x="367" y="24"/>
                    <a:pt x="557" y="175"/>
                    <a:pt x="723" y="286"/>
                  </a:cubicBezTo>
                  <a:cubicBezTo>
                    <a:pt x="889" y="397"/>
                    <a:pt x="1087" y="466"/>
                    <a:pt x="1244" y="679"/>
                  </a:cubicBezTo>
                  <a:cubicBezTo>
                    <a:pt x="1401" y="892"/>
                    <a:pt x="1547" y="1423"/>
                    <a:pt x="1664" y="1566"/>
                  </a:cubicBezTo>
                  <a:cubicBezTo>
                    <a:pt x="1781" y="1709"/>
                    <a:pt x="1864" y="1624"/>
                    <a:pt x="1948" y="1539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0668" name="Text Box 12"/>
            <p:cNvSpPr txBox="1">
              <a:spLocks noChangeArrowheads="1"/>
            </p:cNvSpPr>
            <p:nvPr/>
          </p:nvSpPr>
          <p:spPr bwMode="auto">
            <a:xfrm>
              <a:off x="3466" y="1712"/>
              <a:ext cx="28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b="0"/>
                <a:t>a</a:t>
              </a:r>
            </a:p>
          </p:txBody>
        </p:sp>
        <p:sp>
          <p:nvSpPr>
            <p:cNvPr id="70669" name="Text Box 13"/>
            <p:cNvSpPr txBox="1">
              <a:spLocks noChangeArrowheads="1"/>
            </p:cNvSpPr>
            <p:nvPr/>
          </p:nvSpPr>
          <p:spPr bwMode="auto">
            <a:xfrm>
              <a:off x="5394" y="1552"/>
              <a:ext cx="219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b="0"/>
                <a:t>b</a:t>
              </a:r>
            </a:p>
          </p:txBody>
        </p:sp>
        <p:sp>
          <p:nvSpPr>
            <p:cNvPr id="70670" name="Text Box 14"/>
            <p:cNvSpPr txBox="1">
              <a:spLocks noChangeArrowheads="1"/>
            </p:cNvSpPr>
            <p:nvPr/>
          </p:nvSpPr>
          <p:spPr bwMode="auto">
            <a:xfrm>
              <a:off x="3142" y="374"/>
              <a:ext cx="44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b="0"/>
                <a:t>u(x)</a:t>
              </a:r>
            </a:p>
          </p:txBody>
        </p:sp>
        <p:sp>
          <p:nvSpPr>
            <p:cNvPr id="70671" name="Line 15"/>
            <p:cNvSpPr>
              <a:spLocks noChangeShapeType="1"/>
            </p:cNvSpPr>
            <p:nvPr/>
          </p:nvSpPr>
          <p:spPr bwMode="auto">
            <a:xfrm>
              <a:off x="3118" y="915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0672" name="Line 16"/>
            <p:cNvSpPr>
              <a:spLocks noChangeShapeType="1"/>
            </p:cNvSpPr>
            <p:nvPr/>
          </p:nvSpPr>
          <p:spPr bwMode="auto">
            <a:xfrm>
              <a:off x="3035" y="2260"/>
              <a:ext cx="25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70673" name="Picture 17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096" y="770"/>
              <a:ext cx="179" cy="114"/>
            </a:xfrm>
            <a:prstGeom prst="rect">
              <a:avLst/>
            </a:prstGeom>
            <a:noFill/>
            <a:ln w="9525">
              <a:miter lim="800000"/>
              <a:headEnd/>
              <a:tailEnd/>
            </a:ln>
            <a:effectLst/>
          </p:spPr>
        </p:pic>
        <p:pic>
          <p:nvPicPr>
            <p:cNvPr id="70674" name="Picture 18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097" y="2123"/>
              <a:ext cx="179" cy="114"/>
            </a:xfrm>
            <a:prstGeom prst="rect">
              <a:avLst/>
            </a:prstGeom>
            <a:noFill/>
            <a:ln w="9525">
              <a:miter lim="800000"/>
              <a:headEnd/>
              <a:tailEnd/>
            </a:ln>
            <a:effectLst/>
          </p:spPr>
        </p:pic>
      </p:grpSp>
      <p:sp>
        <p:nvSpPr>
          <p:cNvPr id="70676" name="Text Box 20"/>
          <p:cNvSpPr txBox="1">
            <a:spLocks noChangeArrowheads="1"/>
          </p:cNvSpPr>
          <p:nvPr/>
        </p:nvSpPr>
        <p:spPr bwMode="auto">
          <a:xfrm>
            <a:off x="6894513" y="1089025"/>
            <a:ext cx="5365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u(x)</a:t>
            </a:r>
          </a:p>
        </p:txBody>
      </p:sp>
      <p:sp>
        <p:nvSpPr>
          <p:cNvPr id="70677" name="Line 21"/>
          <p:cNvSpPr>
            <a:spLocks noChangeShapeType="1"/>
          </p:cNvSpPr>
          <p:nvPr/>
        </p:nvSpPr>
        <p:spPr bwMode="auto">
          <a:xfrm flipH="1">
            <a:off x="7024688" y="1436688"/>
            <a:ext cx="115887" cy="130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0678" name="Text Box 22"/>
          <p:cNvSpPr txBox="1">
            <a:spLocks noChangeArrowheads="1"/>
          </p:cNvSpPr>
          <p:nvPr/>
        </p:nvSpPr>
        <p:spPr bwMode="auto">
          <a:xfrm>
            <a:off x="7794625" y="1611313"/>
            <a:ext cx="609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y(x)</a:t>
            </a:r>
          </a:p>
        </p:txBody>
      </p:sp>
      <p:sp>
        <p:nvSpPr>
          <p:cNvPr id="70679" name="Line 23"/>
          <p:cNvSpPr>
            <a:spLocks noChangeShapeType="1"/>
          </p:cNvSpPr>
          <p:nvPr/>
        </p:nvSpPr>
        <p:spPr bwMode="auto">
          <a:xfrm flipH="1">
            <a:off x="7693025" y="1973263"/>
            <a:ext cx="231775" cy="247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0680" name="Text Box 24"/>
          <p:cNvSpPr txBox="1">
            <a:spLocks noChangeArrowheads="1"/>
          </p:cNvSpPr>
          <p:nvPr/>
        </p:nvSpPr>
        <p:spPr bwMode="auto">
          <a:xfrm>
            <a:off x="6169025" y="3135313"/>
            <a:ext cx="8413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>
                <a:latin typeface="Symbol" pitchFamily="18" charset="2"/>
              </a:rPr>
              <a:t>h (</a:t>
            </a:r>
            <a:r>
              <a:rPr lang="en-US" b="0"/>
              <a:t>x</a:t>
            </a:r>
            <a:r>
              <a:rPr lang="en-US" b="0">
                <a:latin typeface="Symbol" pitchFamily="18" charset="2"/>
              </a:rPr>
              <a:t>)</a:t>
            </a:r>
          </a:p>
        </p:txBody>
      </p:sp>
      <p:sp>
        <p:nvSpPr>
          <p:cNvPr id="70681" name="Line 25"/>
          <p:cNvSpPr>
            <a:spLocks noChangeShapeType="1"/>
          </p:cNvSpPr>
          <p:nvPr/>
        </p:nvSpPr>
        <p:spPr bwMode="auto">
          <a:xfrm flipV="1">
            <a:off x="6400800" y="2903538"/>
            <a:ext cx="231775" cy="26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0691" name="Text Box 35"/>
          <p:cNvSpPr txBox="1">
            <a:spLocks noChangeArrowheads="1"/>
          </p:cNvSpPr>
          <p:nvPr/>
        </p:nvSpPr>
        <p:spPr bwMode="auto">
          <a:xfrm>
            <a:off x="5559425" y="276225"/>
            <a:ext cx="3338513" cy="10795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/>
              <a:t>Perturbations that honour the end conditions of the essential boundary conditions are called admissible perturbations.</a:t>
            </a:r>
          </a:p>
        </p:txBody>
      </p:sp>
      <p:pic>
        <p:nvPicPr>
          <p:cNvPr id="28" name="Picture 27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-15766" y="110362"/>
            <a:ext cx="8126521" cy="5333362"/>
          </a:xfrm>
          <a:prstGeom prst="rect">
            <a:avLst/>
          </a:prstGeom>
          <a:noFill/>
          <a:ln/>
          <a:effectLst/>
        </p:spPr>
      </p:pic>
      <p:sp>
        <p:nvSpPr>
          <p:cNvPr id="25" name="Freeform 24"/>
          <p:cNvSpPr/>
          <p:nvPr/>
        </p:nvSpPr>
        <p:spPr bwMode="auto">
          <a:xfrm>
            <a:off x="5580996" y="2575035"/>
            <a:ext cx="3168869" cy="528144"/>
          </a:xfrm>
          <a:custGeom>
            <a:avLst/>
            <a:gdLst>
              <a:gd name="connsiteX0" fmla="*/ 0 w 3168869"/>
              <a:gd name="connsiteY0" fmla="*/ 246993 h 528144"/>
              <a:gd name="connsiteX1" fmla="*/ 425669 w 3168869"/>
              <a:gd name="connsiteY1" fmla="*/ 120868 h 528144"/>
              <a:gd name="connsiteX2" fmla="*/ 788276 w 3168869"/>
              <a:gd name="connsiteY2" fmla="*/ 262758 h 528144"/>
              <a:gd name="connsiteX3" fmla="*/ 1135117 w 3168869"/>
              <a:gd name="connsiteY3" fmla="*/ 420413 h 528144"/>
              <a:gd name="connsiteX4" fmla="*/ 1686910 w 3168869"/>
              <a:gd name="connsiteY4" fmla="*/ 388882 h 528144"/>
              <a:gd name="connsiteX5" fmla="*/ 2096814 w 3168869"/>
              <a:gd name="connsiteY5" fmla="*/ 42041 h 528144"/>
              <a:gd name="connsiteX6" fmla="*/ 2396359 w 3168869"/>
              <a:gd name="connsiteY6" fmla="*/ 136634 h 528144"/>
              <a:gd name="connsiteX7" fmla="*/ 2743200 w 3168869"/>
              <a:gd name="connsiteY7" fmla="*/ 467710 h 528144"/>
              <a:gd name="connsiteX8" fmla="*/ 2995448 w 3168869"/>
              <a:gd name="connsiteY8" fmla="*/ 483475 h 528144"/>
              <a:gd name="connsiteX9" fmla="*/ 3168869 w 3168869"/>
              <a:gd name="connsiteY9" fmla="*/ 199696 h 52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68869" h="528144">
                <a:moveTo>
                  <a:pt x="0" y="246993"/>
                </a:moveTo>
                <a:cubicBezTo>
                  <a:pt x="147145" y="182617"/>
                  <a:pt x="294290" y="118241"/>
                  <a:pt x="425669" y="120868"/>
                </a:cubicBezTo>
                <a:cubicBezTo>
                  <a:pt x="557048" y="123495"/>
                  <a:pt x="670035" y="212834"/>
                  <a:pt x="788276" y="262758"/>
                </a:cubicBezTo>
                <a:cubicBezTo>
                  <a:pt x="906517" y="312682"/>
                  <a:pt x="985345" y="399392"/>
                  <a:pt x="1135117" y="420413"/>
                </a:cubicBezTo>
                <a:cubicBezTo>
                  <a:pt x="1284889" y="441434"/>
                  <a:pt x="1526627" y="451944"/>
                  <a:pt x="1686910" y="388882"/>
                </a:cubicBezTo>
                <a:cubicBezTo>
                  <a:pt x="1847193" y="325820"/>
                  <a:pt x="1978573" y="84082"/>
                  <a:pt x="2096814" y="42041"/>
                </a:cubicBezTo>
                <a:cubicBezTo>
                  <a:pt x="2215056" y="0"/>
                  <a:pt x="2288628" y="65689"/>
                  <a:pt x="2396359" y="136634"/>
                </a:cubicBezTo>
                <a:cubicBezTo>
                  <a:pt x="2504090" y="207579"/>
                  <a:pt x="2643352" y="409903"/>
                  <a:pt x="2743200" y="467710"/>
                </a:cubicBezTo>
                <a:cubicBezTo>
                  <a:pt x="2843048" y="525517"/>
                  <a:pt x="2924503" y="528144"/>
                  <a:pt x="2995448" y="483475"/>
                </a:cubicBezTo>
                <a:cubicBezTo>
                  <a:pt x="3066393" y="438806"/>
                  <a:pt x="3117631" y="319251"/>
                  <a:pt x="3168869" y="199696"/>
                </a:cubicBezTo>
              </a:path>
            </a:pathLst>
          </a:custGeom>
          <a:noFill/>
          <a:ln w="38100" cap="flat" cmpd="sng" algn="ctr">
            <a:solidFill>
              <a:schemeClr val="accent1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91" grpId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3" name="Picture 13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11175" y="258763"/>
            <a:ext cx="6297613" cy="5457825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sp>
        <p:nvSpPr>
          <p:cNvPr id="71687" name="Text Box 7"/>
          <p:cNvSpPr txBox="1">
            <a:spLocks noChangeArrowheads="1"/>
          </p:cNvSpPr>
          <p:nvPr/>
        </p:nvSpPr>
        <p:spPr bwMode="auto">
          <a:xfrm>
            <a:off x="5530850" y="1335088"/>
            <a:ext cx="3149600" cy="34607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Euler equation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77570" y="500036"/>
            <a:ext cx="8761552" cy="6247367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475380" y="813938"/>
            <a:ext cx="7620032" cy="4724420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04023" y="500039"/>
            <a:ext cx="8787992" cy="6069459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Line 3"/>
          <p:cNvSpPr>
            <a:spLocks noChangeShapeType="1"/>
          </p:cNvSpPr>
          <p:nvPr/>
        </p:nvSpPr>
        <p:spPr bwMode="auto">
          <a:xfrm flipV="1">
            <a:off x="6248400" y="1295400"/>
            <a:ext cx="0" cy="2057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6804" name="Line 4"/>
          <p:cNvSpPr>
            <a:spLocks noChangeShapeType="1"/>
          </p:cNvSpPr>
          <p:nvPr/>
        </p:nvSpPr>
        <p:spPr bwMode="auto">
          <a:xfrm>
            <a:off x="6248400" y="3352800"/>
            <a:ext cx="2590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6805" name="Line 5"/>
          <p:cNvSpPr>
            <a:spLocks noChangeShapeType="1"/>
          </p:cNvSpPr>
          <p:nvPr/>
        </p:nvSpPr>
        <p:spPr bwMode="auto">
          <a:xfrm flipV="1">
            <a:off x="6248400" y="2438400"/>
            <a:ext cx="1828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76806" name="Picture 7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/>
          <a:srcRect/>
          <a:stretch>
            <a:fillRect/>
          </a:stretch>
        </p:blipFill>
        <p:spPr bwMode="auto">
          <a:xfrm>
            <a:off x="8686800" y="3429000"/>
            <a:ext cx="2540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7" name="Picture 9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2"/>
          <a:srcRect/>
          <a:stretch>
            <a:fillRect/>
          </a:stretch>
        </p:blipFill>
        <p:spPr bwMode="auto">
          <a:xfrm>
            <a:off x="6172200" y="1117600"/>
            <a:ext cx="2540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8" name="Freeform 10"/>
          <p:cNvSpPr>
            <a:spLocks/>
          </p:cNvSpPr>
          <p:nvPr/>
        </p:nvSpPr>
        <p:spPr bwMode="auto">
          <a:xfrm>
            <a:off x="7315200" y="2819400"/>
            <a:ext cx="177800" cy="533400"/>
          </a:xfrm>
          <a:custGeom>
            <a:avLst/>
            <a:gdLst>
              <a:gd name="T0" fmla="*/ 2147483647 w 112"/>
              <a:gd name="T1" fmla="*/ 2147483647 h 336"/>
              <a:gd name="T2" fmla="*/ 2147483647 w 112"/>
              <a:gd name="T3" fmla="*/ 2147483647 h 336"/>
              <a:gd name="T4" fmla="*/ 0 w 112"/>
              <a:gd name="T5" fmla="*/ 0 h 336"/>
              <a:gd name="T6" fmla="*/ 0 60000 65536"/>
              <a:gd name="T7" fmla="*/ 0 60000 65536"/>
              <a:gd name="T8" fmla="*/ 0 60000 65536"/>
              <a:gd name="T9" fmla="*/ 0 w 112"/>
              <a:gd name="T10" fmla="*/ 0 h 336"/>
              <a:gd name="T11" fmla="*/ 112 w 112"/>
              <a:gd name="T12" fmla="*/ 336 h 3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2" h="336">
                <a:moveTo>
                  <a:pt x="96" y="336"/>
                </a:moveTo>
                <a:cubicBezTo>
                  <a:pt x="104" y="268"/>
                  <a:pt x="112" y="200"/>
                  <a:pt x="96" y="144"/>
                </a:cubicBezTo>
                <a:cubicBezTo>
                  <a:pt x="80" y="88"/>
                  <a:pt x="40" y="44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76809" name="Picture 12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3"/>
          <a:srcRect/>
          <a:stretch>
            <a:fillRect/>
          </a:stretch>
        </p:blipFill>
        <p:spPr bwMode="auto">
          <a:xfrm>
            <a:off x="7543800" y="2971800"/>
            <a:ext cx="1270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10" name="Line 13"/>
          <p:cNvSpPr>
            <a:spLocks noChangeShapeType="1"/>
          </p:cNvSpPr>
          <p:nvPr/>
        </p:nvSpPr>
        <p:spPr bwMode="auto">
          <a:xfrm flipV="1">
            <a:off x="8153400" y="2209800"/>
            <a:ext cx="457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6811" name="Line 14"/>
          <p:cNvSpPr>
            <a:spLocks noChangeShapeType="1"/>
          </p:cNvSpPr>
          <p:nvPr/>
        </p:nvSpPr>
        <p:spPr bwMode="auto">
          <a:xfrm flipH="1" flipV="1">
            <a:off x="7924800" y="2057400"/>
            <a:ext cx="152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76812" name="Picture 16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4"/>
          <a:srcRect/>
          <a:stretch>
            <a:fillRect/>
          </a:stretch>
        </p:blipFill>
        <p:spPr bwMode="auto">
          <a:xfrm>
            <a:off x="8610600" y="1981200"/>
            <a:ext cx="2286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13" name="Picture 19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5"/>
          <a:srcRect/>
          <a:stretch>
            <a:fillRect/>
          </a:stretch>
        </p:blipFill>
        <p:spPr bwMode="auto">
          <a:xfrm>
            <a:off x="7772400" y="1803400"/>
            <a:ext cx="2286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14" name="Picture 21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6"/>
          <a:srcRect/>
          <a:stretch>
            <a:fillRect/>
          </a:stretch>
        </p:blipFill>
        <p:spPr bwMode="auto">
          <a:xfrm>
            <a:off x="7086600" y="2667000"/>
            <a:ext cx="1524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15" name="Picture 23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7"/>
          <a:srcRect/>
          <a:stretch>
            <a:fillRect/>
          </a:stretch>
        </p:blipFill>
        <p:spPr bwMode="auto">
          <a:xfrm>
            <a:off x="8001000" y="2514600"/>
            <a:ext cx="1524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16" name="Picture 26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8"/>
          <a:srcRect/>
          <a:stretch>
            <a:fillRect/>
          </a:stretch>
        </p:blipFill>
        <p:spPr bwMode="auto">
          <a:xfrm>
            <a:off x="1257300" y="3708400"/>
            <a:ext cx="6629400" cy="231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TP_tmp.bmp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7092" y="363561"/>
            <a:ext cx="8737110" cy="86411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94875" y="418150"/>
            <a:ext cx="8126462" cy="3326470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76816" y="459094"/>
            <a:ext cx="8763068" cy="5612936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2615" y="308971"/>
            <a:ext cx="8763017" cy="365760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77038" y="377209"/>
            <a:ext cx="8762625" cy="5486166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2616" y="540983"/>
            <a:ext cx="6502921" cy="546050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6604" y="586854"/>
            <a:ext cx="528168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400" b="0" dirty="0"/>
              <a:t>Principle of minimum potential energy</a:t>
            </a:r>
          </a:p>
        </p:txBody>
      </p:sp>
      <p:pic>
        <p:nvPicPr>
          <p:cNvPr id="7" name="Picture 6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77069" y="1455381"/>
            <a:ext cx="8762562" cy="4088687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6400" y="609221"/>
            <a:ext cx="8763651" cy="6020247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20905" y="459094"/>
            <a:ext cx="7974138" cy="3530687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39747" y="540980"/>
            <a:ext cx="8764254" cy="4496444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5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381000" y="304800"/>
            <a:ext cx="8763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90718" y="418150"/>
            <a:ext cx="8762560" cy="5257535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90464" y="568276"/>
            <a:ext cx="8763068" cy="6146339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53670" y="540983"/>
            <a:ext cx="8126972" cy="5993509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49248" y="759345"/>
            <a:ext cx="8763629" cy="2133753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2955" y="423081"/>
            <a:ext cx="743803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400" b="0" dirty="0"/>
              <a:t>A bit about vector spaces, norms and inner products</a:t>
            </a:r>
          </a:p>
        </p:txBody>
      </p:sp>
      <p:pic>
        <p:nvPicPr>
          <p:cNvPr id="6" name="Picture 5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312039" y="1209721"/>
            <a:ext cx="8737127" cy="5638823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6263" y="308970"/>
            <a:ext cx="8763017" cy="42413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76825" y="622867"/>
            <a:ext cx="8763051" cy="4064531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36417" y="568278"/>
            <a:ext cx="8763137" cy="5536779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90520" y="390857"/>
            <a:ext cx="8735657" cy="4926283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03670" y="404502"/>
            <a:ext cx="8736655" cy="4774453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Documents and Settings\Dr. Sumeet Basu\My Documents\me622_2010\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253991" y="0"/>
            <a:ext cx="8534417" cy="6705613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368" y="677459"/>
            <a:ext cx="8763017" cy="495300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07912" y="540981"/>
            <a:ext cx="8737127" cy="5029220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1194" y="464024"/>
            <a:ext cx="631891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400" b="0" dirty="0"/>
              <a:t>An important result on differential equations and </a:t>
            </a:r>
            <a:r>
              <a:rPr lang="en-US" sz="2400" b="0" dirty="0" err="1"/>
              <a:t>functionals</a:t>
            </a:r>
            <a:endParaRPr lang="en-US" sz="2400" b="0" dirty="0"/>
          </a:p>
        </p:txBody>
      </p:sp>
      <p:pic>
        <p:nvPicPr>
          <p:cNvPr id="4" name="Picture 3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90774" y="1564560"/>
            <a:ext cx="8735149" cy="3428236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6843" y="772994"/>
            <a:ext cx="8763017" cy="309829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18341" y="554630"/>
            <a:ext cx="8763068" cy="5588552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18259" y="431795"/>
            <a:ext cx="8762069" cy="3326538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17329" y="355065"/>
            <a:ext cx="8736636" cy="6502569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15840" y="281675"/>
            <a:ext cx="8410070" cy="6199701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4138" y="800289"/>
            <a:ext cx="8763017" cy="42413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90284" y="322618"/>
            <a:ext cx="8736130" cy="5790562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Documents and Settings\Dr. Sumeet Basu\My Documents\me622_2010\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177536" y="381000"/>
            <a:ext cx="8712726" cy="5334010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34303" y="390857"/>
            <a:ext cx="9010360" cy="5950126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-5046" y="305673"/>
            <a:ext cx="8892092" cy="6502172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58344" y="136617"/>
            <a:ext cx="8892092" cy="6807008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32030" y="274143"/>
            <a:ext cx="8786421" cy="5662564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-1551" y="400269"/>
            <a:ext cx="8894136" cy="6122531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4136" y="542158"/>
            <a:ext cx="8891034" cy="18531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90473" y="1346200"/>
            <a:ext cx="8763051" cy="5105429"/>
          </a:xfrm>
          <a:prstGeom prst="rect">
            <a:avLst/>
          </a:prstGeom>
          <a:noFill/>
          <a:ln/>
          <a:effectLst/>
        </p:spPr>
      </p:pic>
      <p:sp>
        <p:nvSpPr>
          <p:cNvPr id="5" name="TextBox 4"/>
          <p:cNvSpPr txBox="1"/>
          <p:nvPr/>
        </p:nvSpPr>
        <p:spPr>
          <a:xfrm>
            <a:off x="354842" y="395785"/>
            <a:ext cx="741073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400" b="0" dirty="0"/>
              <a:t>Rayleigh Ritz method for solving problems cast in the weak form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77424" y="341193"/>
            <a:ext cx="8737127" cy="6019824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04374" y="745699"/>
            <a:ext cx="8762544" cy="4978649"/>
          </a:xfrm>
          <a:prstGeom prst="rect">
            <a:avLst/>
          </a:prstGeom>
          <a:noFill/>
          <a:ln/>
          <a:effectLst/>
        </p:spPr>
      </p:pic>
      <p:grpSp>
        <p:nvGrpSpPr>
          <p:cNvPr id="12" name="Group 11"/>
          <p:cNvGrpSpPr/>
          <p:nvPr/>
        </p:nvGrpSpPr>
        <p:grpSpPr>
          <a:xfrm>
            <a:off x="5687207" y="3510272"/>
            <a:ext cx="3121025" cy="987425"/>
            <a:chOff x="5195888" y="848959"/>
            <a:chExt cx="3121025" cy="987425"/>
          </a:xfrm>
        </p:grpSpPr>
        <p:sp>
          <p:nvSpPr>
            <p:cNvPr id="6" name="Rectangle 4" descr="Wide downward diagonal"/>
            <p:cNvSpPr>
              <a:spLocks noChangeArrowheads="1"/>
            </p:cNvSpPr>
            <p:nvPr/>
          </p:nvSpPr>
          <p:spPr bwMode="auto">
            <a:xfrm>
              <a:off x="5195888" y="848959"/>
              <a:ext cx="276225" cy="987425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5486400" y="1198209"/>
              <a:ext cx="2830513" cy="29051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6"/>
            <p:cNvSpPr>
              <a:spLocks noChangeShapeType="1"/>
            </p:cNvSpPr>
            <p:nvPr/>
          </p:nvSpPr>
          <p:spPr bwMode="auto">
            <a:xfrm>
              <a:off x="5500688" y="1328384"/>
              <a:ext cx="1460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7"/>
            <p:cNvSpPr>
              <a:spLocks noChangeShapeType="1"/>
            </p:cNvSpPr>
            <p:nvPr/>
          </p:nvSpPr>
          <p:spPr bwMode="auto">
            <a:xfrm flipV="1">
              <a:off x="5819775" y="1328384"/>
              <a:ext cx="450850" cy="14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 flipV="1">
              <a:off x="6443663" y="1328384"/>
              <a:ext cx="842962" cy="14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 flipV="1">
              <a:off x="7445375" y="1328384"/>
              <a:ext cx="857250" cy="14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85082" y="377209"/>
            <a:ext cx="8637356" cy="6172805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00123" y="177421"/>
            <a:ext cx="8761690" cy="6069184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44051" y="554628"/>
            <a:ext cx="8737779" cy="4394036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1525377" y="1149350"/>
            <a:ext cx="4486695" cy="2357416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1144455" y="822325"/>
            <a:ext cx="5923228" cy="4194381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41194"/>
            <a:ext cx="891198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400" b="0" dirty="0"/>
              <a:t>Another method for creating weak forms from strong ones: Weighted residual technique</a:t>
            </a:r>
          </a:p>
        </p:txBody>
      </p:sp>
      <p:pic>
        <p:nvPicPr>
          <p:cNvPr id="7" name="Picture 6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90735" y="1441733"/>
            <a:ext cx="8762526" cy="5003021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82603" y="-281396"/>
            <a:ext cx="8205586" cy="5004447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08872" y="445448"/>
            <a:ext cx="7061228" cy="4903080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Text Box 2"/>
          <p:cNvSpPr txBox="1">
            <a:spLocks noChangeArrowheads="1"/>
          </p:cNvSpPr>
          <p:nvPr/>
        </p:nvSpPr>
        <p:spPr bwMode="auto">
          <a:xfrm>
            <a:off x="276225" y="304800"/>
            <a:ext cx="62118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Weighted Residual techniques: an example</a:t>
            </a:r>
          </a:p>
        </p:txBody>
      </p:sp>
      <p:pic>
        <p:nvPicPr>
          <p:cNvPr id="211976" name="Picture 8" descr="C:\Documents and Settings\Dr. Sumeet Basu\My Documents\me623_2009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830263" y="1114425"/>
            <a:ext cx="5694362" cy="447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997" name="Picture 5" descr="C:\Documents and Settings\Dr. Sumeet Basu\My Documents\me623_2009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73088" y="363538"/>
            <a:ext cx="6481762" cy="6316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4024" y="491319"/>
            <a:ext cx="50949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400" b="0" dirty="0"/>
              <a:t>FEM approximations: the basic idea</a:t>
            </a:r>
          </a:p>
        </p:txBody>
      </p:sp>
      <p:pic>
        <p:nvPicPr>
          <p:cNvPr id="7" name="Picture 6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77740" y="1055917"/>
            <a:ext cx="8763068" cy="4622328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5636" y="518886"/>
            <a:ext cx="8712726" cy="1600204"/>
          </a:xfrm>
          <a:prstGeom prst="rect">
            <a:avLst/>
          </a:prstGeom>
          <a:noFill/>
        </p:spPr>
      </p:pic>
      <p:cxnSp>
        <p:nvCxnSpPr>
          <p:cNvPr id="5" name="Straight Connector 4"/>
          <p:cNvCxnSpPr/>
          <p:nvPr/>
        </p:nvCxnSpPr>
        <p:spPr bwMode="auto">
          <a:xfrm>
            <a:off x="769257" y="2946400"/>
            <a:ext cx="3135086" cy="145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>
            <a:off x="820057" y="4143829"/>
            <a:ext cx="3135086" cy="145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Oval 6"/>
          <p:cNvSpPr/>
          <p:nvPr/>
        </p:nvSpPr>
        <p:spPr bwMode="auto">
          <a:xfrm>
            <a:off x="1389037" y="4085772"/>
            <a:ext cx="130629" cy="130629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2023311" y="4085772"/>
            <a:ext cx="130629" cy="130629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2657585" y="4085772"/>
            <a:ext cx="130629" cy="130629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3291859" y="4085772"/>
            <a:ext cx="130629" cy="130629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754763" y="4085772"/>
            <a:ext cx="130629" cy="130629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3926135" y="4085772"/>
            <a:ext cx="130629" cy="130629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4" name="Straight Connector 13"/>
          <p:cNvCxnSpPr/>
          <p:nvPr/>
        </p:nvCxnSpPr>
        <p:spPr bwMode="auto">
          <a:xfrm rot="5400000">
            <a:off x="544286" y="3374571"/>
            <a:ext cx="449943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>
            <a:off x="769257" y="3396343"/>
            <a:ext cx="754743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8" name="Picture 17" descr="TP_tmp.b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78429" y="3334657"/>
            <a:ext cx="152400" cy="126492"/>
          </a:xfrm>
          <a:prstGeom prst="rect">
            <a:avLst/>
          </a:prstGeom>
          <a:noFill/>
        </p:spPr>
      </p:pic>
      <p:pic>
        <p:nvPicPr>
          <p:cNvPr id="20" name="Picture 19" descr="TP_tmp.b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5038" y="2696028"/>
            <a:ext cx="126492" cy="178308"/>
          </a:xfrm>
          <a:prstGeom prst="rect">
            <a:avLst/>
          </a:prstGeom>
          <a:noFill/>
        </p:spPr>
      </p:pic>
      <p:pic>
        <p:nvPicPr>
          <p:cNvPr id="22" name="Picture 21" descr="TP_tmp.b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86161" y="2681515"/>
            <a:ext cx="178307" cy="202691"/>
          </a:xfrm>
          <a:prstGeom prst="rect">
            <a:avLst/>
          </a:prstGeom>
          <a:noFill/>
        </p:spPr>
      </p:pic>
      <p:pic>
        <p:nvPicPr>
          <p:cNvPr id="24" name="Picture 23" descr="TP_tmp.b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993" y="4287520"/>
            <a:ext cx="736094" cy="228600"/>
          </a:xfrm>
          <a:prstGeom prst="rect">
            <a:avLst/>
          </a:prstGeom>
          <a:noFill/>
        </p:spPr>
      </p:pic>
      <p:pic>
        <p:nvPicPr>
          <p:cNvPr id="26" name="Picture 25" descr="TP_tmp.b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96104" y="4257040"/>
            <a:ext cx="864110" cy="254508"/>
          </a:xfrm>
          <a:prstGeom prst="rect">
            <a:avLst/>
          </a:prstGeom>
          <a:noFill/>
        </p:spPr>
      </p:pic>
      <p:pic>
        <p:nvPicPr>
          <p:cNvPr id="28" name="Picture 27" descr="TP_tmp.bmp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1026" y="4272280"/>
            <a:ext cx="254508" cy="178308"/>
          </a:xfrm>
          <a:prstGeom prst="rect">
            <a:avLst/>
          </a:prstGeom>
          <a:noFill/>
        </p:spPr>
      </p:pic>
      <p:pic>
        <p:nvPicPr>
          <p:cNvPr id="30" name="Picture 29" descr="TP_tmp.bmp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917675" y="4272279"/>
            <a:ext cx="279449" cy="178664"/>
          </a:xfrm>
          <a:prstGeom prst="rect">
            <a:avLst/>
          </a:prstGeom>
          <a:noFill/>
          <a:ln/>
          <a:effectLst/>
        </p:spPr>
      </p:pic>
      <p:pic>
        <p:nvPicPr>
          <p:cNvPr id="32" name="Picture 31" descr="TP_tmp.bmp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95194" y="4333240"/>
            <a:ext cx="278891" cy="50292"/>
          </a:xfrm>
          <a:prstGeom prst="rect">
            <a:avLst/>
          </a:prstGeom>
          <a:noFill/>
        </p:spPr>
      </p:pic>
      <p:pic>
        <p:nvPicPr>
          <p:cNvPr id="33" name="Picture 32" descr="TP_tmp.bmp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89554" y="4348480"/>
            <a:ext cx="278891" cy="50292"/>
          </a:xfrm>
          <a:prstGeom prst="rect">
            <a:avLst/>
          </a:prstGeom>
          <a:noFill/>
        </p:spPr>
      </p:pic>
      <p:pic>
        <p:nvPicPr>
          <p:cNvPr id="1026" name="Picture 2" descr="http://fr.academic.ru/pictures/frwiki/50/220px-Example_of_2D_mesh.png"/>
          <p:cNvPicPr>
            <a:picLocks noChangeAspect="1" noChangeArrowheads="1"/>
          </p:cNvPicPr>
          <p:nvPr/>
        </p:nvPicPr>
        <p:blipFill>
          <a:blip r:embed="rId28"/>
          <a:srcRect/>
          <a:stretch>
            <a:fillRect/>
          </a:stretch>
        </p:blipFill>
        <p:spPr bwMode="auto">
          <a:xfrm>
            <a:off x="5824855" y="1996440"/>
            <a:ext cx="2095500" cy="1914525"/>
          </a:xfrm>
          <a:prstGeom prst="rect">
            <a:avLst/>
          </a:prstGeom>
          <a:noFill/>
        </p:spPr>
      </p:pic>
      <p:pic>
        <p:nvPicPr>
          <p:cNvPr id="1028" name="Picture 4" descr="http://t1.gstatic.com/images?q=tbn:ANd9GcTr7bF1p2eo0816XW0krHCFyZzlyPMY_5SBEi2ie88DkypYEDmp"/>
          <p:cNvPicPr>
            <a:picLocks noChangeAspect="1" noChangeArrowheads="1"/>
          </p:cNvPicPr>
          <p:nvPr/>
        </p:nvPicPr>
        <p:blipFill>
          <a:blip r:embed="rId29"/>
          <a:srcRect/>
          <a:stretch>
            <a:fillRect/>
          </a:stretch>
        </p:blipFill>
        <p:spPr bwMode="auto">
          <a:xfrm>
            <a:off x="902335" y="4960937"/>
            <a:ext cx="3228975" cy="1419226"/>
          </a:xfrm>
          <a:prstGeom prst="rect">
            <a:avLst/>
          </a:prstGeom>
          <a:noFill/>
        </p:spPr>
      </p:pic>
      <p:pic>
        <p:nvPicPr>
          <p:cNvPr id="39" name="Picture 38" descr="TP_tmp.bmp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0026" y="6268720"/>
            <a:ext cx="254508" cy="178308"/>
          </a:xfrm>
          <a:prstGeom prst="rect">
            <a:avLst/>
          </a:prstGeom>
          <a:noFill/>
        </p:spPr>
      </p:pic>
      <p:pic>
        <p:nvPicPr>
          <p:cNvPr id="40" name="Picture 39" descr="TP_tmp.bmp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856715" y="6253479"/>
            <a:ext cx="279449" cy="178664"/>
          </a:xfrm>
          <a:prstGeom prst="rect">
            <a:avLst/>
          </a:prstGeom>
          <a:noFill/>
          <a:ln/>
          <a:effectLst/>
        </p:spPr>
      </p:pic>
      <p:sp>
        <p:nvSpPr>
          <p:cNvPr id="41" name="Rectangle 40"/>
          <p:cNvSpPr/>
          <p:nvPr/>
        </p:nvSpPr>
        <p:spPr bwMode="auto">
          <a:xfrm>
            <a:off x="2499360" y="4678680"/>
            <a:ext cx="2026920" cy="188976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30" name="Picture 6" descr="http://t1.gstatic.com/images?q=tbn:ANd9GcRHSwyN585FbBwWlEIhf3JBVkCFNGC-f9SoiSxFi4muaFJuXRGPCA"/>
          <p:cNvPicPr>
            <a:picLocks noChangeAspect="1" noChangeArrowheads="1"/>
          </p:cNvPicPr>
          <p:nvPr/>
        </p:nvPicPr>
        <p:blipFill>
          <a:blip r:embed="rId30"/>
          <a:srcRect/>
          <a:stretch>
            <a:fillRect/>
          </a:stretch>
        </p:blipFill>
        <p:spPr bwMode="auto">
          <a:xfrm>
            <a:off x="5459095" y="4572000"/>
            <a:ext cx="2876550" cy="1590675"/>
          </a:xfrm>
          <a:prstGeom prst="rect">
            <a:avLst/>
          </a:prstGeom>
          <a:noFill/>
        </p:spPr>
      </p:pic>
      <p:pic>
        <p:nvPicPr>
          <p:cNvPr id="52" name="Picture 51" descr="TP_tmp.bmp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063429" y="2595878"/>
            <a:ext cx="1905620" cy="864389"/>
          </a:xfrm>
          <a:prstGeom prst="rect">
            <a:avLst/>
          </a:prstGeom>
          <a:noFill/>
          <a:ln/>
          <a:effectLst/>
        </p:spPr>
      </p:pic>
      <p:pic>
        <p:nvPicPr>
          <p:cNvPr id="46" name="Picture 45" descr="TP_tmp.bmp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53731" y="6268720"/>
            <a:ext cx="2641098" cy="254508"/>
          </a:xfrm>
          <a:prstGeom prst="rect">
            <a:avLst/>
          </a:prstGeom>
          <a:noFill/>
        </p:spPr>
      </p:pic>
      <p:pic>
        <p:nvPicPr>
          <p:cNvPr id="48" name="Picture 47" descr="TP_tmp.bmp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821429" y="3129279"/>
            <a:ext cx="1245620" cy="202775"/>
          </a:xfrm>
          <a:prstGeom prst="rect">
            <a:avLst/>
          </a:prstGeom>
          <a:noFill/>
          <a:ln/>
          <a:effectLst/>
        </p:spPr>
      </p:pic>
      <p:pic>
        <p:nvPicPr>
          <p:cNvPr id="50" name="Picture 49" descr="TP_tmp.bmp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641081" y="3754119"/>
            <a:ext cx="1880635" cy="202858"/>
          </a:xfrm>
          <a:prstGeom prst="rect">
            <a:avLst/>
          </a:prstGeom>
          <a:noFill/>
          <a:ln/>
          <a:effectLst/>
        </p:spPr>
      </p:pic>
      <p:pic>
        <p:nvPicPr>
          <p:cNvPr id="53" name="Picture 52" descr="TP_tmp.bmp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0611" y="6390640"/>
            <a:ext cx="2641098" cy="25450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0644" y="418152"/>
            <a:ext cx="7467616" cy="406451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605" name="Group 21"/>
          <p:cNvGrpSpPr>
            <a:grpSpLocks/>
          </p:cNvGrpSpPr>
          <p:nvPr/>
        </p:nvGrpSpPr>
        <p:grpSpPr bwMode="auto">
          <a:xfrm>
            <a:off x="522288" y="855663"/>
            <a:ext cx="2301875" cy="4772025"/>
            <a:chOff x="329" y="539"/>
            <a:chExt cx="1450" cy="3006"/>
          </a:xfrm>
        </p:grpSpPr>
        <p:sp>
          <p:nvSpPr>
            <p:cNvPr id="67589" name="Rectangle 5"/>
            <p:cNvSpPr>
              <a:spLocks noChangeArrowheads="1"/>
            </p:cNvSpPr>
            <p:nvPr/>
          </p:nvSpPr>
          <p:spPr bwMode="auto">
            <a:xfrm rot="-5400000">
              <a:off x="-264" y="1939"/>
              <a:ext cx="2166" cy="17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590" name="Rectangle 6" descr="Dark downward diagonal"/>
            <p:cNvSpPr>
              <a:spLocks noChangeArrowheads="1"/>
            </p:cNvSpPr>
            <p:nvPr/>
          </p:nvSpPr>
          <p:spPr bwMode="auto">
            <a:xfrm rot="-5400000">
              <a:off x="732" y="558"/>
              <a:ext cx="183" cy="603"/>
            </a:xfrm>
            <a:prstGeom prst="rect">
              <a:avLst/>
            </a:prstGeom>
            <a:pattFill prst="dkDnDiag">
              <a:fgClr>
                <a:schemeClr val="tx1"/>
              </a:fgClr>
              <a:bgClr>
                <a:schemeClr val="bg1"/>
              </a:bgClr>
            </a:patt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596" name="Line 12"/>
            <p:cNvSpPr>
              <a:spLocks noChangeShapeType="1"/>
            </p:cNvSpPr>
            <p:nvPr/>
          </p:nvSpPr>
          <p:spPr bwMode="auto">
            <a:xfrm flipV="1">
              <a:off x="814" y="539"/>
              <a:ext cx="0" cy="3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7597" name="Line 13"/>
            <p:cNvSpPr>
              <a:spLocks noChangeShapeType="1"/>
            </p:cNvSpPr>
            <p:nvPr/>
          </p:nvSpPr>
          <p:spPr bwMode="auto">
            <a:xfrm>
              <a:off x="567" y="960"/>
              <a:ext cx="0" cy="21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7598" name="Line 14"/>
            <p:cNvSpPr>
              <a:spLocks noChangeShapeType="1"/>
            </p:cNvSpPr>
            <p:nvPr/>
          </p:nvSpPr>
          <p:spPr bwMode="auto">
            <a:xfrm flipH="1">
              <a:off x="421" y="3091"/>
              <a:ext cx="28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7599" name="Text Box 15"/>
            <p:cNvSpPr txBox="1">
              <a:spLocks noChangeArrowheads="1"/>
            </p:cNvSpPr>
            <p:nvPr/>
          </p:nvSpPr>
          <p:spPr bwMode="auto">
            <a:xfrm>
              <a:off x="329" y="1801"/>
              <a:ext cx="26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b="0"/>
                <a:t>L</a:t>
              </a:r>
            </a:p>
          </p:txBody>
        </p:sp>
        <p:sp>
          <p:nvSpPr>
            <p:cNvPr id="67600" name="Text Box 16"/>
            <p:cNvSpPr txBox="1">
              <a:spLocks noChangeArrowheads="1"/>
            </p:cNvSpPr>
            <p:nvPr/>
          </p:nvSpPr>
          <p:spPr bwMode="auto">
            <a:xfrm>
              <a:off x="887" y="567"/>
              <a:ext cx="22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b="0"/>
                <a:t>x</a:t>
              </a:r>
            </a:p>
          </p:txBody>
        </p:sp>
        <p:sp>
          <p:nvSpPr>
            <p:cNvPr id="67602" name="Line 18"/>
            <p:cNvSpPr>
              <a:spLocks noChangeShapeType="1"/>
            </p:cNvSpPr>
            <p:nvPr/>
          </p:nvSpPr>
          <p:spPr bwMode="auto">
            <a:xfrm>
              <a:off x="896" y="3117"/>
              <a:ext cx="60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7603" name="Freeform 19"/>
            <p:cNvSpPr>
              <a:spLocks/>
            </p:cNvSpPr>
            <p:nvPr/>
          </p:nvSpPr>
          <p:spPr bwMode="auto">
            <a:xfrm>
              <a:off x="905" y="951"/>
              <a:ext cx="567" cy="215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439"/>
                </a:cxn>
                <a:cxn ang="0">
                  <a:pos x="101" y="978"/>
                </a:cxn>
                <a:cxn ang="0">
                  <a:pos x="238" y="1582"/>
                </a:cxn>
                <a:cxn ang="0">
                  <a:pos x="567" y="2158"/>
                </a:cxn>
              </a:cxnLst>
              <a:rect l="0" t="0" r="r" b="b"/>
              <a:pathLst>
                <a:path w="567" h="2158">
                  <a:moveTo>
                    <a:pt x="0" y="0"/>
                  </a:moveTo>
                  <a:cubicBezTo>
                    <a:pt x="5" y="138"/>
                    <a:pt x="11" y="276"/>
                    <a:pt x="28" y="439"/>
                  </a:cubicBezTo>
                  <a:cubicBezTo>
                    <a:pt x="45" y="602"/>
                    <a:pt x="66" y="788"/>
                    <a:pt x="101" y="978"/>
                  </a:cubicBezTo>
                  <a:cubicBezTo>
                    <a:pt x="136" y="1168"/>
                    <a:pt x="160" y="1385"/>
                    <a:pt x="238" y="1582"/>
                  </a:cubicBezTo>
                  <a:cubicBezTo>
                    <a:pt x="316" y="1779"/>
                    <a:pt x="441" y="1968"/>
                    <a:pt x="567" y="215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67604" name="Picture 20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45" y="3159"/>
              <a:ext cx="1134" cy="386"/>
            </a:xfrm>
            <a:prstGeom prst="rect">
              <a:avLst/>
            </a:prstGeom>
            <a:noFill/>
            <a:ln w="9525">
              <a:miter lim="800000"/>
              <a:headEnd/>
              <a:tailEnd/>
            </a:ln>
            <a:effectLst/>
          </p:spPr>
        </p:pic>
      </p:grpSp>
      <p:pic>
        <p:nvPicPr>
          <p:cNvPr id="17" name="Picture 16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421614" y="889000"/>
            <a:ext cx="7722647" cy="3327123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/>
          <p:cNvSpPr txBox="1"/>
          <p:nvPr/>
        </p:nvSpPr>
        <p:spPr>
          <a:xfrm>
            <a:off x="121920" y="228600"/>
            <a:ext cx="448056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400" b="0" dirty="0"/>
              <a:t>Simple cases: bars and beams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67614" y="462280"/>
            <a:ext cx="8763034" cy="6096023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380374" y="553719"/>
            <a:ext cx="8763634" cy="4622627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314438" y="0"/>
            <a:ext cx="6503442" cy="1269596"/>
          </a:xfrm>
          <a:prstGeom prst="rect">
            <a:avLst/>
          </a:prstGeom>
          <a:noFill/>
          <a:ln/>
          <a:effectLst/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 rot="-5400000">
            <a:off x="-753269" y="4190524"/>
            <a:ext cx="3438525" cy="2746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7" descr="Dark downward diagonal"/>
          <p:cNvSpPr>
            <a:spLocks noChangeArrowheads="1"/>
          </p:cNvSpPr>
          <p:nvPr/>
        </p:nvSpPr>
        <p:spPr bwMode="auto">
          <a:xfrm rot="-5400000">
            <a:off x="828676" y="1997392"/>
            <a:ext cx="290512" cy="957263"/>
          </a:xfrm>
          <a:prstGeom prst="rect">
            <a:avLst/>
          </a:prstGeom>
          <a:pattFill prst="dkDnDiag">
            <a:fgClr>
              <a:schemeClr val="tx1"/>
            </a:fgClr>
            <a:bgClr>
              <a:schemeClr val="bg1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 flipV="1">
            <a:off x="958850" y="1967230"/>
            <a:ext cx="0" cy="625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566738" y="2635568"/>
            <a:ext cx="0" cy="3395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 flipH="1">
            <a:off x="334963" y="6018530"/>
            <a:ext cx="4492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188913" y="3970655"/>
            <a:ext cx="4206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L</a:t>
            </a: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1074738" y="2011680"/>
            <a:ext cx="3619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x</a:t>
            </a:r>
          </a:p>
        </p:txBody>
      </p:sp>
      <p:sp>
        <p:nvSpPr>
          <p:cNvPr id="12" name="Line 13"/>
          <p:cNvSpPr>
            <a:spLocks noChangeShapeType="1"/>
          </p:cNvSpPr>
          <p:nvPr/>
        </p:nvSpPr>
        <p:spPr bwMode="auto">
          <a:xfrm>
            <a:off x="1089025" y="6059805"/>
            <a:ext cx="957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" name="Line 16"/>
          <p:cNvSpPr>
            <a:spLocks noChangeShapeType="1"/>
          </p:cNvSpPr>
          <p:nvPr/>
        </p:nvSpPr>
        <p:spPr bwMode="auto">
          <a:xfrm>
            <a:off x="1089025" y="3797618"/>
            <a:ext cx="1158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" name="Line 17"/>
          <p:cNvSpPr>
            <a:spLocks noChangeShapeType="1"/>
          </p:cNvSpPr>
          <p:nvPr/>
        </p:nvSpPr>
        <p:spPr bwMode="auto">
          <a:xfrm>
            <a:off x="1103313" y="5204143"/>
            <a:ext cx="377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" name="Line 18"/>
          <p:cNvSpPr>
            <a:spLocks noChangeShapeType="1"/>
          </p:cNvSpPr>
          <p:nvPr/>
        </p:nvSpPr>
        <p:spPr bwMode="auto">
          <a:xfrm>
            <a:off x="1117600" y="2694305"/>
            <a:ext cx="73025" cy="1103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" name="Line 19"/>
          <p:cNvSpPr>
            <a:spLocks noChangeShapeType="1"/>
          </p:cNvSpPr>
          <p:nvPr/>
        </p:nvSpPr>
        <p:spPr bwMode="auto">
          <a:xfrm>
            <a:off x="1204913" y="3797618"/>
            <a:ext cx="276225" cy="139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" name="Line 20"/>
          <p:cNvSpPr>
            <a:spLocks noChangeShapeType="1"/>
          </p:cNvSpPr>
          <p:nvPr/>
        </p:nvSpPr>
        <p:spPr bwMode="auto">
          <a:xfrm>
            <a:off x="1495425" y="5189855"/>
            <a:ext cx="508000" cy="857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" name="Rectangle 21"/>
          <p:cNvSpPr>
            <a:spLocks noChangeArrowheads="1"/>
          </p:cNvSpPr>
          <p:nvPr/>
        </p:nvSpPr>
        <p:spPr bwMode="auto">
          <a:xfrm>
            <a:off x="841375" y="2606993"/>
            <a:ext cx="261938" cy="11906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9" name="Picture 2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/>
          <a:srcRect/>
          <a:stretch>
            <a:fillRect/>
          </a:stretch>
        </p:blipFill>
        <p:spPr bwMode="auto">
          <a:xfrm>
            <a:off x="1189038" y="2630805"/>
            <a:ext cx="292100" cy="2286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pic>
        <p:nvPicPr>
          <p:cNvPr id="20" name="Picture 24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/>
          <a:srcRect/>
          <a:stretch>
            <a:fillRect/>
          </a:stretch>
        </p:blipFill>
        <p:spPr bwMode="auto">
          <a:xfrm>
            <a:off x="1314450" y="3699193"/>
            <a:ext cx="304800" cy="2286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pic>
        <p:nvPicPr>
          <p:cNvPr id="21" name="Picture 26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/>
          <a:srcRect/>
          <a:stretch>
            <a:fillRect/>
          </a:stretch>
        </p:blipFill>
        <p:spPr bwMode="auto">
          <a:xfrm>
            <a:off x="1555750" y="5007293"/>
            <a:ext cx="304800" cy="2413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pic>
        <p:nvPicPr>
          <p:cNvPr id="22" name="Picture 28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/>
          <a:srcRect/>
          <a:stretch>
            <a:fillRect/>
          </a:stretch>
        </p:blipFill>
        <p:spPr bwMode="auto">
          <a:xfrm>
            <a:off x="2068513" y="5934393"/>
            <a:ext cx="304800" cy="2286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sp>
        <p:nvSpPr>
          <p:cNvPr id="23" name="Rectangle 29"/>
          <p:cNvSpPr>
            <a:spLocks noChangeArrowheads="1"/>
          </p:cNvSpPr>
          <p:nvPr/>
        </p:nvSpPr>
        <p:spPr bwMode="auto">
          <a:xfrm>
            <a:off x="835025" y="5196205"/>
            <a:ext cx="276225" cy="8572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Rectangle 30"/>
          <p:cNvSpPr>
            <a:spLocks noChangeArrowheads="1"/>
          </p:cNvSpPr>
          <p:nvPr/>
        </p:nvSpPr>
        <p:spPr bwMode="auto">
          <a:xfrm>
            <a:off x="827088" y="3811905"/>
            <a:ext cx="290512" cy="1392238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36" name="Picture 35" descr="TP_tmp.b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3125179" y="1574796"/>
            <a:ext cx="5514918" cy="5234368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00" y="279400"/>
            <a:ext cx="8763017" cy="864110"/>
          </a:xfrm>
          <a:prstGeom prst="rect">
            <a:avLst/>
          </a:prstGeom>
          <a:noFill/>
        </p:spPr>
      </p:pic>
      <p:pic>
        <p:nvPicPr>
          <p:cNvPr id="4" name="Picture 4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/>
          <a:srcRect/>
          <a:stretch>
            <a:fillRect/>
          </a:stretch>
        </p:blipFill>
        <p:spPr bwMode="auto">
          <a:xfrm>
            <a:off x="5121275" y="1989455"/>
            <a:ext cx="3305175" cy="4543425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 rot="-5400000">
            <a:off x="161131" y="3352324"/>
            <a:ext cx="3438525" cy="2746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7" descr="Dark downward diagonal"/>
          <p:cNvSpPr>
            <a:spLocks noChangeArrowheads="1"/>
          </p:cNvSpPr>
          <p:nvPr/>
        </p:nvSpPr>
        <p:spPr bwMode="auto">
          <a:xfrm rot="-5400000">
            <a:off x="1743076" y="1159192"/>
            <a:ext cx="290512" cy="957263"/>
          </a:xfrm>
          <a:prstGeom prst="rect">
            <a:avLst/>
          </a:prstGeom>
          <a:pattFill prst="dkDnDiag">
            <a:fgClr>
              <a:schemeClr val="tx1"/>
            </a:fgClr>
            <a:bgClr>
              <a:schemeClr val="bg1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 flipV="1">
            <a:off x="1873250" y="1129030"/>
            <a:ext cx="0" cy="625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1481138" y="1797368"/>
            <a:ext cx="0" cy="3395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 flipH="1">
            <a:off x="1249363" y="5180330"/>
            <a:ext cx="4492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1103313" y="3132455"/>
            <a:ext cx="4206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L</a:t>
            </a: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1989138" y="1173480"/>
            <a:ext cx="3619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x</a:t>
            </a:r>
          </a:p>
        </p:txBody>
      </p:sp>
      <p:sp>
        <p:nvSpPr>
          <p:cNvPr id="12" name="Line 13"/>
          <p:cNvSpPr>
            <a:spLocks noChangeShapeType="1"/>
          </p:cNvSpPr>
          <p:nvPr/>
        </p:nvSpPr>
        <p:spPr bwMode="auto">
          <a:xfrm>
            <a:off x="2003425" y="5221605"/>
            <a:ext cx="957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" name="Line 16"/>
          <p:cNvSpPr>
            <a:spLocks noChangeShapeType="1"/>
          </p:cNvSpPr>
          <p:nvPr/>
        </p:nvSpPr>
        <p:spPr bwMode="auto">
          <a:xfrm>
            <a:off x="2003425" y="2959418"/>
            <a:ext cx="1158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" name="Line 17"/>
          <p:cNvSpPr>
            <a:spLocks noChangeShapeType="1"/>
          </p:cNvSpPr>
          <p:nvPr/>
        </p:nvSpPr>
        <p:spPr bwMode="auto">
          <a:xfrm>
            <a:off x="2017713" y="4365943"/>
            <a:ext cx="377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" name="Line 18"/>
          <p:cNvSpPr>
            <a:spLocks noChangeShapeType="1"/>
          </p:cNvSpPr>
          <p:nvPr/>
        </p:nvSpPr>
        <p:spPr bwMode="auto">
          <a:xfrm>
            <a:off x="2032000" y="1856105"/>
            <a:ext cx="73025" cy="1103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" name="Line 19"/>
          <p:cNvSpPr>
            <a:spLocks noChangeShapeType="1"/>
          </p:cNvSpPr>
          <p:nvPr/>
        </p:nvSpPr>
        <p:spPr bwMode="auto">
          <a:xfrm>
            <a:off x="2119313" y="2959418"/>
            <a:ext cx="276225" cy="139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" name="Line 20"/>
          <p:cNvSpPr>
            <a:spLocks noChangeShapeType="1"/>
          </p:cNvSpPr>
          <p:nvPr/>
        </p:nvSpPr>
        <p:spPr bwMode="auto">
          <a:xfrm>
            <a:off x="2409825" y="4351655"/>
            <a:ext cx="508000" cy="857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" name="Rectangle 21"/>
          <p:cNvSpPr>
            <a:spLocks noChangeArrowheads="1"/>
          </p:cNvSpPr>
          <p:nvPr/>
        </p:nvSpPr>
        <p:spPr bwMode="auto">
          <a:xfrm>
            <a:off x="1755775" y="1768793"/>
            <a:ext cx="261938" cy="11906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9" name="Picture 22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/>
          <a:srcRect/>
          <a:stretch>
            <a:fillRect/>
          </a:stretch>
        </p:blipFill>
        <p:spPr bwMode="auto">
          <a:xfrm>
            <a:off x="2103438" y="1792605"/>
            <a:ext cx="292100" cy="2286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pic>
        <p:nvPicPr>
          <p:cNvPr id="20" name="Picture 24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/>
          <a:srcRect/>
          <a:stretch>
            <a:fillRect/>
          </a:stretch>
        </p:blipFill>
        <p:spPr bwMode="auto">
          <a:xfrm>
            <a:off x="2228850" y="2860993"/>
            <a:ext cx="304800" cy="2286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pic>
        <p:nvPicPr>
          <p:cNvPr id="21" name="Picture 26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4"/>
          <a:srcRect/>
          <a:stretch>
            <a:fillRect/>
          </a:stretch>
        </p:blipFill>
        <p:spPr bwMode="auto">
          <a:xfrm>
            <a:off x="2470150" y="4169093"/>
            <a:ext cx="304800" cy="2413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pic>
        <p:nvPicPr>
          <p:cNvPr id="22" name="Picture 28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5"/>
          <a:srcRect/>
          <a:stretch>
            <a:fillRect/>
          </a:stretch>
        </p:blipFill>
        <p:spPr bwMode="auto">
          <a:xfrm>
            <a:off x="2982913" y="5096193"/>
            <a:ext cx="304800" cy="2286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sp>
        <p:nvSpPr>
          <p:cNvPr id="23" name="Rectangle 29"/>
          <p:cNvSpPr>
            <a:spLocks noChangeArrowheads="1"/>
          </p:cNvSpPr>
          <p:nvPr/>
        </p:nvSpPr>
        <p:spPr bwMode="auto">
          <a:xfrm>
            <a:off x="1749425" y="4358005"/>
            <a:ext cx="276225" cy="8572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Rectangle 30"/>
          <p:cNvSpPr>
            <a:spLocks noChangeArrowheads="1"/>
          </p:cNvSpPr>
          <p:nvPr/>
        </p:nvSpPr>
        <p:spPr bwMode="auto">
          <a:xfrm>
            <a:off x="1741488" y="2973705"/>
            <a:ext cx="290512" cy="1392238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25" name="Picture 32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6"/>
          <a:srcRect/>
          <a:stretch>
            <a:fillRect/>
          </a:stretch>
        </p:blipFill>
        <p:spPr bwMode="auto">
          <a:xfrm>
            <a:off x="2982913" y="2335530"/>
            <a:ext cx="2017712" cy="255588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sp>
        <p:nvSpPr>
          <p:cNvPr id="26" name="Line 33"/>
          <p:cNvSpPr>
            <a:spLocks noChangeShapeType="1"/>
          </p:cNvSpPr>
          <p:nvPr/>
        </p:nvSpPr>
        <p:spPr bwMode="auto">
          <a:xfrm flipH="1">
            <a:off x="2090738" y="2479993"/>
            <a:ext cx="796925" cy="42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7" name="Line 34"/>
          <p:cNvSpPr>
            <a:spLocks noChangeShapeType="1"/>
          </p:cNvSpPr>
          <p:nvPr/>
        </p:nvSpPr>
        <p:spPr bwMode="auto">
          <a:xfrm flipH="1">
            <a:off x="2351088" y="2711768"/>
            <a:ext cx="942975" cy="1103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" name="Line 36"/>
          <p:cNvSpPr>
            <a:spLocks noChangeShapeType="1"/>
          </p:cNvSpPr>
          <p:nvPr/>
        </p:nvSpPr>
        <p:spPr bwMode="auto">
          <a:xfrm flipH="1">
            <a:off x="2684463" y="2770505"/>
            <a:ext cx="696912" cy="1987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29" name="Picture 43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7"/>
          <a:srcRect/>
          <a:stretch>
            <a:fillRect/>
          </a:stretch>
        </p:blipFill>
        <p:spPr bwMode="auto">
          <a:xfrm>
            <a:off x="7021513" y="4910455"/>
            <a:ext cx="274637" cy="200025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sp>
        <p:nvSpPr>
          <p:cNvPr id="30" name="Text Box 48"/>
          <p:cNvSpPr txBox="1">
            <a:spLocks noChangeArrowheads="1"/>
          </p:cNvSpPr>
          <p:nvPr/>
        </p:nvSpPr>
        <p:spPr bwMode="auto">
          <a:xfrm>
            <a:off x="3598863" y="5048568"/>
            <a:ext cx="30337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Shape function matrix</a:t>
            </a:r>
          </a:p>
        </p:txBody>
      </p:sp>
      <p:sp>
        <p:nvSpPr>
          <p:cNvPr id="31" name="Line 49"/>
          <p:cNvSpPr>
            <a:spLocks noChangeShapeType="1"/>
          </p:cNvSpPr>
          <p:nvPr/>
        </p:nvSpPr>
        <p:spPr bwMode="auto">
          <a:xfrm flipV="1">
            <a:off x="5921375" y="5019993"/>
            <a:ext cx="106045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" name="Line 50"/>
          <p:cNvSpPr>
            <a:spLocks noChangeShapeType="1"/>
          </p:cNvSpPr>
          <p:nvPr/>
        </p:nvSpPr>
        <p:spPr bwMode="auto">
          <a:xfrm flipV="1">
            <a:off x="5867399" y="6369368"/>
            <a:ext cx="2144713" cy="27527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" name="Text Box 47"/>
          <p:cNvSpPr txBox="1">
            <a:spLocks noChangeArrowheads="1"/>
          </p:cNvSpPr>
          <p:nvPr/>
        </p:nvSpPr>
        <p:spPr bwMode="auto">
          <a:xfrm>
            <a:off x="3300095" y="6448425"/>
            <a:ext cx="41084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 dirty="0"/>
              <a:t>Strain displacement matrix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-16" y="151377"/>
            <a:ext cx="8764372" cy="6706650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-16" y="797559"/>
            <a:ext cx="8763051" cy="3657622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75967" y="355600"/>
            <a:ext cx="8761576" cy="5916730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-32" y="538480"/>
            <a:ext cx="8763086" cy="4165132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0" y="538480"/>
            <a:ext cx="8763053" cy="4393718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74" name="AutoShape 10"/>
          <p:cNvSpPr>
            <a:spLocks noChangeArrowheads="1"/>
          </p:cNvSpPr>
          <p:nvPr/>
        </p:nvSpPr>
        <p:spPr bwMode="auto">
          <a:xfrm>
            <a:off x="971550" y="2060575"/>
            <a:ext cx="2279650" cy="2162175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475" name="AutoShape 11"/>
          <p:cNvSpPr>
            <a:spLocks noChangeArrowheads="1"/>
          </p:cNvSpPr>
          <p:nvPr/>
        </p:nvSpPr>
        <p:spPr bwMode="auto">
          <a:xfrm>
            <a:off x="1843088" y="2076450"/>
            <a:ext cx="565150" cy="5080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477" name="Line 13"/>
          <p:cNvSpPr>
            <a:spLocks noChangeShapeType="1"/>
          </p:cNvSpPr>
          <p:nvPr/>
        </p:nvSpPr>
        <p:spPr bwMode="auto">
          <a:xfrm>
            <a:off x="4368800" y="2989263"/>
            <a:ext cx="1262063" cy="392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2478" name="Line 14"/>
          <p:cNvSpPr>
            <a:spLocks noChangeShapeType="1"/>
          </p:cNvSpPr>
          <p:nvPr/>
        </p:nvSpPr>
        <p:spPr bwMode="auto">
          <a:xfrm>
            <a:off x="3860800" y="3121025"/>
            <a:ext cx="784225" cy="711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2479" name="Line 15"/>
          <p:cNvSpPr>
            <a:spLocks noChangeShapeType="1"/>
          </p:cNvSpPr>
          <p:nvPr/>
        </p:nvSpPr>
        <p:spPr bwMode="auto">
          <a:xfrm>
            <a:off x="3875088" y="3135313"/>
            <a:ext cx="0" cy="1030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2480" name="Line 16"/>
          <p:cNvSpPr>
            <a:spLocks noChangeShapeType="1"/>
          </p:cNvSpPr>
          <p:nvPr/>
        </p:nvSpPr>
        <p:spPr bwMode="auto">
          <a:xfrm>
            <a:off x="4637088" y="3825875"/>
            <a:ext cx="0" cy="1030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2481" name="Line 17"/>
          <p:cNvSpPr>
            <a:spLocks noChangeShapeType="1"/>
          </p:cNvSpPr>
          <p:nvPr/>
        </p:nvSpPr>
        <p:spPr bwMode="auto">
          <a:xfrm>
            <a:off x="5637213" y="3403600"/>
            <a:ext cx="0" cy="1030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2482" name="Line 18"/>
          <p:cNvSpPr>
            <a:spLocks noChangeShapeType="1"/>
          </p:cNvSpPr>
          <p:nvPr/>
        </p:nvSpPr>
        <p:spPr bwMode="auto">
          <a:xfrm>
            <a:off x="3860800" y="4151313"/>
            <a:ext cx="769938" cy="682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2483" name="Freeform 19"/>
          <p:cNvSpPr>
            <a:spLocks/>
          </p:cNvSpPr>
          <p:nvPr/>
        </p:nvSpPr>
        <p:spPr bwMode="auto">
          <a:xfrm>
            <a:off x="4645025" y="3395663"/>
            <a:ext cx="985838" cy="428625"/>
          </a:xfrm>
          <a:custGeom>
            <a:avLst/>
            <a:gdLst/>
            <a:ahLst/>
            <a:cxnLst>
              <a:cxn ang="0">
                <a:pos x="0" y="266"/>
              </a:cxn>
              <a:cxn ang="0">
                <a:pos x="201" y="256"/>
              </a:cxn>
              <a:cxn ang="0">
                <a:pos x="448" y="183"/>
              </a:cxn>
              <a:cxn ang="0">
                <a:pos x="621" y="0"/>
              </a:cxn>
            </a:cxnLst>
            <a:rect l="0" t="0" r="r" b="b"/>
            <a:pathLst>
              <a:path w="621" h="270">
                <a:moveTo>
                  <a:pt x="0" y="266"/>
                </a:moveTo>
                <a:cubicBezTo>
                  <a:pt x="63" y="268"/>
                  <a:pt x="126" y="270"/>
                  <a:pt x="201" y="256"/>
                </a:cubicBezTo>
                <a:cubicBezTo>
                  <a:pt x="276" y="242"/>
                  <a:pt x="378" y="226"/>
                  <a:pt x="448" y="183"/>
                </a:cubicBezTo>
                <a:cubicBezTo>
                  <a:pt x="518" y="140"/>
                  <a:pt x="569" y="70"/>
                  <a:pt x="621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2485" name="Freeform 21"/>
          <p:cNvSpPr>
            <a:spLocks/>
          </p:cNvSpPr>
          <p:nvPr/>
        </p:nvSpPr>
        <p:spPr bwMode="auto">
          <a:xfrm>
            <a:off x="4667250" y="4419600"/>
            <a:ext cx="985838" cy="428625"/>
          </a:xfrm>
          <a:custGeom>
            <a:avLst/>
            <a:gdLst/>
            <a:ahLst/>
            <a:cxnLst>
              <a:cxn ang="0">
                <a:pos x="0" y="266"/>
              </a:cxn>
              <a:cxn ang="0">
                <a:pos x="201" y="256"/>
              </a:cxn>
              <a:cxn ang="0">
                <a:pos x="448" y="183"/>
              </a:cxn>
              <a:cxn ang="0">
                <a:pos x="621" y="0"/>
              </a:cxn>
            </a:cxnLst>
            <a:rect l="0" t="0" r="r" b="b"/>
            <a:pathLst>
              <a:path w="621" h="270">
                <a:moveTo>
                  <a:pt x="0" y="266"/>
                </a:moveTo>
                <a:cubicBezTo>
                  <a:pt x="63" y="268"/>
                  <a:pt x="126" y="270"/>
                  <a:pt x="201" y="256"/>
                </a:cubicBezTo>
                <a:cubicBezTo>
                  <a:pt x="276" y="242"/>
                  <a:pt x="378" y="226"/>
                  <a:pt x="448" y="183"/>
                </a:cubicBezTo>
                <a:cubicBezTo>
                  <a:pt x="518" y="140"/>
                  <a:pt x="569" y="70"/>
                  <a:pt x="621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2486" name="Freeform 22"/>
          <p:cNvSpPr>
            <a:spLocks/>
          </p:cNvSpPr>
          <p:nvPr/>
        </p:nvSpPr>
        <p:spPr bwMode="auto">
          <a:xfrm>
            <a:off x="3860800" y="2974975"/>
            <a:ext cx="522288" cy="165100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155" y="101"/>
              </a:cxn>
              <a:cxn ang="0">
                <a:pos x="247" y="73"/>
              </a:cxn>
              <a:cxn ang="0">
                <a:pos x="329" y="0"/>
              </a:cxn>
            </a:cxnLst>
            <a:rect l="0" t="0" r="r" b="b"/>
            <a:pathLst>
              <a:path w="329" h="104">
                <a:moveTo>
                  <a:pt x="0" y="92"/>
                </a:moveTo>
                <a:cubicBezTo>
                  <a:pt x="57" y="98"/>
                  <a:pt x="114" y="104"/>
                  <a:pt x="155" y="101"/>
                </a:cubicBezTo>
                <a:cubicBezTo>
                  <a:pt x="196" y="98"/>
                  <a:pt x="218" y="90"/>
                  <a:pt x="247" y="73"/>
                </a:cubicBezTo>
                <a:cubicBezTo>
                  <a:pt x="276" y="56"/>
                  <a:pt x="302" y="28"/>
                  <a:pt x="329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2487" name="Line 23"/>
          <p:cNvSpPr>
            <a:spLocks noChangeShapeType="1"/>
          </p:cNvSpPr>
          <p:nvPr/>
        </p:nvSpPr>
        <p:spPr bwMode="auto">
          <a:xfrm>
            <a:off x="5240338" y="4295775"/>
            <a:ext cx="812800" cy="581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2488" name="Line 24"/>
          <p:cNvSpPr>
            <a:spLocks noChangeShapeType="1"/>
          </p:cNvSpPr>
          <p:nvPr/>
        </p:nvSpPr>
        <p:spPr bwMode="auto">
          <a:xfrm flipV="1">
            <a:off x="5240338" y="3875088"/>
            <a:ext cx="0" cy="739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2489" name="Line 25"/>
          <p:cNvSpPr>
            <a:spLocks noChangeShapeType="1"/>
          </p:cNvSpPr>
          <p:nvPr/>
        </p:nvSpPr>
        <p:spPr bwMode="auto">
          <a:xfrm>
            <a:off x="4397375" y="3221038"/>
            <a:ext cx="668338" cy="40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2490" name="Line 26"/>
          <p:cNvSpPr>
            <a:spLocks noChangeShapeType="1"/>
          </p:cNvSpPr>
          <p:nvPr/>
        </p:nvSpPr>
        <p:spPr bwMode="auto">
          <a:xfrm flipH="1" flipV="1">
            <a:off x="3294063" y="3962400"/>
            <a:ext cx="944562" cy="14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2491" name="Line 27"/>
          <p:cNvSpPr>
            <a:spLocks noChangeShapeType="1"/>
          </p:cNvSpPr>
          <p:nvPr/>
        </p:nvSpPr>
        <p:spPr bwMode="auto">
          <a:xfrm flipV="1">
            <a:off x="5080000" y="3005138"/>
            <a:ext cx="231775" cy="173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2492" name="Line 28"/>
          <p:cNvSpPr>
            <a:spLocks noChangeShapeType="1"/>
          </p:cNvSpPr>
          <p:nvPr/>
        </p:nvSpPr>
        <p:spPr bwMode="auto">
          <a:xfrm flipH="1" flipV="1">
            <a:off x="3933825" y="2917825"/>
            <a:ext cx="246063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62493" name="Picture 2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6057900" y="4687888"/>
            <a:ext cx="365125" cy="155575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pic>
        <p:nvPicPr>
          <p:cNvPr id="62494" name="Picture 3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3216275" y="4040188"/>
            <a:ext cx="374650" cy="193675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sp>
        <p:nvSpPr>
          <p:cNvPr id="62496" name="Line 32"/>
          <p:cNvSpPr>
            <a:spLocks noChangeShapeType="1"/>
          </p:cNvSpPr>
          <p:nvPr/>
        </p:nvSpPr>
        <p:spPr bwMode="auto">
          <a:xfrm flipH="1" flipV="1">
            <a:off x="4673600" y="2395538"/>
            <a:ext cx="14288" cy="971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62497" name="Picture 33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4711700" y="2351088"/>
            <a:ext cx="374650" cy="155575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pic>
        <p:nvPicPr>
          <p:cNvPr id="62498" name="Picture 34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/>
          <a:srcRect/>
          <a:stretch>
            <a:fillRect/>
          </a:stretch>
        </p:blipFill>
        <p:spPr bwMode="auto">
          <a:xfrm>
            <a:off x="5132388" y="3482975"/>
            <a:ext cx="374650" cy="155575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sp>
        <p:nvSpPr>
          <p:cNvPr id="62500" name="Text Box 36"/>
          <p:cNvSpPr txBox="1">
            <a:spLocks noChangeArrowheads="1"/>
          </p:cNvSpPr>
          <p:nvPr/>
        </p:nvSpPr>
        <p:spPr bwMode="auto">
          <a:xfrm>
            <a:off x="566738" y="928688"/>
            <a:ext cx="68786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Geometry as well as loading should be axisymmetric!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830111" y="431799"/>
            <a:ext cx="7392341" cy="5665429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80645" y="462280"/>
            <a:ext cx="8738861" cy="5614029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9" name="Freeform 5"/>
          <p:cNvSpPr>
            <a:spLocks/>
          </p:cNvSpPr>
          <p:nvPr/>
        </p:nvSpPr>
        <p:spPr bwMode="auto">
          <a:xfrm>
            <a:off x="6011863" y="730250"/>
            <a:ext cx="2343150" cy="2393950"/>
          </a:xfrm>
          <a:custGeom>
            <a:avLst/>
            <a:gdLst/>
            <a:ahLst/>
            <a:cxnLst>
              <a:cxn ang="0">
                <a:pos x="629" y="116"/>
              </a:cxn>
              <a:cxn ang="0">
                <a:pos x="208" y="418"/>
              </a:cxn>
              <a:cxn ang="0">
                <a:pos x="108" y="1021"/>
              </a:cxn>
              <a:cxn ang="0">
                <a:pos x="858" y="1497"/>
              </a:cxn>
              <a:cxn ang="0">
                <a:pos x="1443" y="957"/>
              </a:cxn>
              <a:cxn ang="0">
                <a:pos x="1059" y="143"/>
              </a:cxn>
              <a:cxn ang="0">
                <a:pos x="629" y="116"/>
              </a:cxn>
            </a:cxnLst>
            <a:rect l="0" t="0" r="r" b="b"/>
            <a:pathLst>
              <a:path w="1476" h="1508">
                <a:moveTo>
                  <a:pt x="629" y="116"/>
                </a:moveTo>
                <a:cubicBezTo>
                  <a:pt x="487" y="162"/>
                  <a:pt x="295" y="267"/>
                  <a:pt x="208" y="418"/>
                </a:cubicBezTo>
                <a:cubicBezTo>
                  <a:pt x="121" y="569"/>
                  <a:pt x="0" y="841"/>
                  <a:pt x="108" y="1021"/>
                </a:cubicBezTo>
                <a:cubicBezTo>
                  <a:pt x="216" y="1201"/>
                  <a:pt x="636" y="1508"/>
                  <a:pt x="858" y="1497"/>
                </a:cubicBezTo>
                <a:cubicBezTo>
                  <a:pt x="1080" y="1486"/>
                  <a:pt x="1410" y="1183"/>
                  <a:pt x="1443" y="957"/>
                </a:cubicBezTo>
                <a:cubicBezTo>
                  <a:pt x="1476" y="731"/>
                  <a:pt x="1192" y="286"/>
                  <a:pt x="1059" y="143"/>
                </a:cubicBezTo>
                <a:cubicBezTo>
                  <a:pt x="926" y="0"/>
                  <a:pt x="771" y="70"/>
                  <a:pt x="629" y="116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8071" name="AutoShape 7"/>
          <p:cNvSpPr>
            <a:spLocks noChangeArrowheads="1"/>
          </p:cNvSpPr>
          <p:nvPr/>
        </p:nvSpPr>
        <p:spPr bwMode="auto">
          <a:xfrm rot="541915">
            <a:off x="7191375" y="1676400"/>
            <a:ext cx="522288" cy="493713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072" name="AutoShape 8"/>
          <p:cNvSpPr>
            <a:spLocks noChangeArrowheads="1"/>
          </p:cNvSpPr>
          <p:nvPr/>
        </p:nvSpPr>
        <p:spPr bwMode="auto">
          <a:xfrm rot="-3321915">
            <a:off x="7083425" y="2032001"/>
            <a:ext cx="522287" cy="493712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073" name="AutoShape 9"/>
          <p:cNvSpPr>
            <a:spLocks noChangeArrowheads="1"/>
          </p:cNvSpPr>
          <p:nvPr/>
        </p:nvSpPr>
        <p:spPr bwMode="auto">
          <a:xfrm rot="-18077981">
            <a:off x="6683375" y="2025651"/>
            <a:ext cx="522287" cy="493712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074" name="AutoShape 10"/>
          <p:cNvSpPr>
            <a:spLocks noChangeArrowheads="1"/>
          </p:cNvSpPr>
          <p:nvPr/>
        </p:nvSpPr>
        <p:spPr bwMode="auto">
          <a:xfrm>
            <a:off x="6865938" y="2147888"/>
            <a:ext cx="522287" cy="493712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075" name="Text Box 11"/>
          <p:cNvSpPr txBox="1">
            <a:spLocks noChangeArrowheads="1"/>
          </p:cNvSpPr>
          <p:nvPr/>
        </p:nvSpPr>
        <p:spPr bwMode="auto">
          <a:xfrm>
            <a:off x="6792913" y="1292225"/>
            <a:ext cx="3921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V</a:t>
            </a:r>
          </a:p>
        </p:txBody>
      </p:sp>
      <p:sp>
        <p:nvSpPr>
          <p:cNvPr id="88076" name="Text Box 12"/>
          <p:cNvSpPr txBox="1">
            <a:spLocks noChangeArrowheads="1"/>
          </p:cNvSpPr>
          <p:nvPr/>
        </p:nvSpPr>
        <p:spPr bwMode="auto">
          <a:xfrm>
            <a:off x="7953375" y="987425"/>
            <a:ext cx="4365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S</a:t>
            </a:r>
          </a:p>
        </p:txBody>
      </p:sp>
      <p:sp>
        <p:nvSpPr>
          <p:cNvPr id="88078" name="AutoShape 14"/>
          <p:cNvSpPr>
            <a:spLocks noChangeArrowheads="1"/>
          </p:cNvSpPr>
          <p:nvPr/>
        </p:nvSpPr>
        <p:spPr bwMode="auto">
          <a:xfrm>
            <a:off x="754063" y="1408113"/>
            <a:ext cx="1249362" cy="114617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079" name="Oval 15"/>
          <p:cNvSpPr>
            <a:spLocks noChangeArrowheads="1"/>
          </p:cNvSpPr>
          <p:nvPr/>
        </p:nvSpPr>
        <p:spPr bwMode="auto">
          <a:xfrm>
            <a:off x="723900" y="2481263"/>
            <a:ext cx="88900" cy="101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080" name="Oval 16"/>
          <p:cNvSpPr>
            <a:spLocks noChangeArrowheads="1"/>
          </p:cNvSpPr>
          <p:nvPr/>
        </p:nvSpPr>
        <p:spPr bwMode="auto">
          <a:xfrm>
            <a:off x="1965325" y="2460625"/>
            <a:ext cx="88900" cy="101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081" name="Oval 17"/>
          <p:cNvSpPr>
            <a:spLocks noChangeArrowheads="1"/>
          </p:cNvSpPr>
          <p:nvPr/>
        </p:nvSpPr>
        <p:spPr bwMode="auto">
          <a:xfrm>
            <a:off x="1333500" y="1335088"/>
            <a:ext cx="88900" cy="101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082" name="Text Box 18"/>
          <p:cNvSpPr txBox="1">
            <a:spLocks noChangeArrowheads="1"/>
          </p:cNvSpPr>
          <p:nvPr/>
        </p:nvSpPr>
        <p:spPr bwMode="auto">
          <a:xfrm>
            <a:off x="2438400" y="1335088"/>
            <a:ext cx="339566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Linear triangle, 3 nodes/element, 2 dofs/node</a:t>
            </a:r>
          </a:p>
        </p:txBody>
      </p:sp>
      <p:pic>
        <p:nvPicPr>
          <p:cNvPr id="88084" name="Picture 2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46100" y="3000375"/>
            <a:ext cx="5286375" cy="1863725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365760" y="381000"/>
            <a:ext cx="326136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400" b="0" dirty="0"/>
              <a:t>2-d elasticity problems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7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270000" y="731838"/>
            <a:ext cx="5816600" cy="40513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sp>
        <p:nvSpPr>
          <p:cNvPr id="89098" name="Text Box 10"/>
          <p:cNvSpPr txBox="1">
            <a:spLocks noChangeArrowheads="1"/>
          </p:cNvSpPr>
          <p:nvPr/>
        </p:nvSpPr>
        <p:spPr bwMode="auto">
          <a:xfrm>
            <a:off x="4078288" y="5341938"/>
            <a:ext cx="42957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Shape functions</a:t>
            </a:r>
          </a:p>
        </p:txBody>
      </p:sp>
      <p:sp>
        <p:nvSpPr>
          <p:cNvPr id="89099" name="Line 11"/>
          <p:cNvSpPr>
            <a:spLocks noChangeShapeType="1"/>
          </p:cNvSpPr>
          <p:nvPr/>
        </p:nvSpPr>
        <p:spPr bwMode="auto">
          <a:xfrm flipV="1">
            <a:off x="5326063" y="4498975"/>
            <a:ext cx="1320800" cy="769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29" name="Picture 1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271588" y="1492250"/>
            <a:ext cx="6402387" cy="2422525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sp>
        <p:nvSpPr>
          <p:cNvPr id="90127" name="Text Box 15"/>
          <p:cNvSpPr txBox="1">
            <a:spLocks noChangeArrowheads="1"/>
          </p:cNvSpPr>
          <p:nvPr/>
        </p:nvSpPr>
        <p:spPr bwMode="auto">
          <a:xfrm>
            <a:off x="3048000" y="4557713"/>
            <a:ext cx="53705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Strain-displacement matrix</a:t>
            </a:r>
          </a:p>
        </p:txBody>
      </p:sp>
      <p:sp>
        <p:nvSpPr>
          <p:cNvPr id="90128" name="Line 16"/>
          <p:cNvSpPr>
            <a:spLocks noChangeShapeType="1"/>
          </p:cNvSpPr>
          <p:nvPr/>
        </p:nvSpPr>
        <p:spPr bwMode="auto">
          <a:xfrm flipV="1">
            <a:off x="5006975" y="3584575"/>
            <a:ext cx="827088" cy="958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50" name="Picture 14" descr="C:\Documents and Settings\Dr. Sumeet Basu\My Documents\me623_2009\txp_fig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293813" y="1049338"/>
            <a:ext cx="6532562" cy="417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1149" name="Text Box 13"/>
          <p:cNvSpPr txBox="1">
            <a:spLocks noChangeArrowheads="1"/>
          </p:cNvSpPr>
          <p:nvPr/>
        </p:nvSpPr>
        <p:spPr bwMode="auto">
          <a:xfrm>
            <a:off x="347663" y="5514975"/>
            <a:ext cx="84772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Strains are constant within an element: Constant strain triangle (CST)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4" name="Text Box 4"/>
          <p:cNvSpPr txBox="1">
            <a:spLocks noChangeArrowheads="1"/>
          </p:cNvSpPr>
          <p:nvPr/>
        </p:nvSpPr>
        <p:spPr bwMode="auto">
          <a:xfrm>
            <a:off x="420688" y="333375"/>
            <a:ext cx="53705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Quadratic traingle (Linear strain triangle)</a:t>
            </a:r>
          </a:p>
        </p:txBody>
      </p:sp>
      <p:sp>
        <p:nvSpPr>
          <p:cNvPr id="92165" name="AutoShape 5"/>
          <p:cNvSpPr>
            <a:spLocks noChangeArrowheads="1"/>
          </p:cNvSpPr>
          <p:nvPr/>
        </p:nvSpPr>
        <p:spPr bwMode="auto">
          <a:xfrm>
            <a:off x="5138738" y="1016000"/>
            <a:ext cx="1812925" cy="155257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166" name="Oval 6"/>
          <p:cNvSpPr>
            <a:spLocks noChangeArrowheads="1"/>
          </p:cNvSpPr>
          <p:nvPr/>
        </p:nvSpPr>
        <p:spPr bwMode="auto">
          <a:xfrm>
            <a:off x="5138738" y="2493963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167" name="Oval 7"/>
          <p:cNvSpPr>
            <a:spLocks noChangeArrowheads="1"/>
          </p:cNvSpPr>
          <p:nvPr/>
        </p:nvSpPr>
        <p:spPr bwMode="auto">
          <a:xfrm>
            <a:off x="6886575" y="2487613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168" name="Oval 8"/>
          <p:cNvSpPr>
            <a:spLocks noChangeArrowheads="1"/>
          </p:cNvSpPr>
          <p:nvPr/>
        </p:nvSpPr>
        <p:spPr bwMode="auto">
          <a:xfrm>
            <a:off x="6007100" y="969963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169" name="Oval 9"/>
          <p:cNvSpPr>
            <a:spLocks noChangeArrowheads="1"/>
          </p:cNvSpPr>
          <p:nvPr/>
        </p:nvSpPr>
        <p:spPr bwMode="auto">
          <a:xfrm>
            <a:off x="5522913" y="1762125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170" name="Oval 10"/>
          <p:cNvSpPr>
            <a:spLocks noChangeArrowheads="1"/>
          </p:cNvSpPr>
          <p:nvPr/>
        </p:nvSpPr>
        <p:spPr bwMode="auto">
          <a:xfrm>
            <a:off x="6038850" y="2536825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171" name="Oval 11"/>
          <p:cNvSpPr>
            <a:spLocks noChangeArrowheads="1"/>
          </p:cNvSpPr>
          <p:nvPr/>
        </p:nvSpPr>
        <p:spPr bwMode="auto">
          <a:xfrm>
            <a:off x="6451600" y="1733550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92173" name="Picture 13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635000" y="3033713"/>
            <a:ext cx="6508750" cy="217805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Text Box 2"/>
          <p:cNvSpPr txBox="1">
            <a:spLocks noChangeArrowheads="1"/>
          </p:cNvSpPr>
          <p:nvPr/>
        </p:nvSpPr>
        <p:spPr bwMode="auto">
          <a:xfrm>
            <a:off x="479425" y="465138"/>
            <a:ext cx="52244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A small example problem with CSTs</a:t>
            </a:r>
          </a:p>
        </p:txBody>
      </p:sp>
      <p:sp>
        <p:nvSpPr>
          <p:cNvPr id="214019" name="Rectangle 3"/>
          <p:cNvSpPr>
            <a:spLocks noChangeArrowheads="1"/>
          </p:cNvSpPr>
          <p:nvPr/>
        </p:nvSpPr>
        <p:spPr bwMode="auto">
          <a:xfrm>
            <a:off x="973138" y="2119313"/>
            <a:ext cx="2597150" cy="22494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4028" name="Line 12"/>
          <p:cNvSpPr>
            <a:spLocks noChangeShapeType="1"/>
          </p:cNvSpPr>
          <p:nvPr/>
        </p:nvSpPr>
        <p:spPr bwMode="auto">
          <a:xfrm>
            <a:off x="987425" y="2119313"/>
            <a:ext cx="2597150" cy="2263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4029" name="Line 13"/>
          <p:cNvSpPr>
            <a:spLocks noChangeShapeType="1"/>
          </p:cNvSpPr>
          <p:nvPr/>
        </p:nvSpPr>
        <p:spPr bwMode="auto">
          <a:xfrm flipV="1">
            <a:off x="973138" y="2119313"/>
            <a:ext cx="2597150" cy="2249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4031" name="AutoShape 15"/>
          <p:cNvSpPr>
            <a:spLocks noChangeAspect="1" noChangeArrowheads="1"/>
          </p:cNvSpPr>
          <p:nvPr/>
        </p:nvSpPr>
        <p:spPr bwMode="auto">
          <a:xfrm>
            <a:off x="728663" y="4384675"/>
            <a:ext cx="528637" cy="4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4032" name="Oval 16"/>
          <p:cNvSpPr>
            <a:spLocks noChangeArrowheads="1"/>
          </p:cNvSpPr>
          <p:nvPr/>
        </p:nvSpPr>
        <p:spPr bwMode="auto">
          <a:xfrm>
            <a:off x="3395663" y="4368800"/>
            <a:ext cx="319087" cy="3635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4034" name="Oval 18"/>
          <p:cNvSpPr>
            <a:spLocks noChangeArrowheads="1"/>
          </p:cNvSpPr>
          <p:nvPr/>
        </p:nvSpPr>
        <p:spPr bwMode="auto">
          <a:xfrm>
            <a:off x="661988" y="2032000"/>
            <a:ext cx="304800" cy="2905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4035" name="Rectangle 19" descr="Dark downward diagonal"/>
          <p:cNvSpPr>
            <a:spLocks noChangeArrowheads="1"/>
          </p:cNvSpPr>
          <p:nvPr/>
        </p:nvSpPr>
        <p:spPr bwMode="auto">
          <a:xfrm>
            <a:off x="3222625" y="4745038"/>
            <a:ext cx="739775" cy="290512"/>
          </a:xfrm>
          <a:prstGeom prst="rect">
            <a:avLst/>
          </a:prstGeom>
          <a:pattFill prst="dkDnDiag">
            <a:fgClr>
              <a:schemeClr val="tx1"/>
            </a:fgClr>
            <a:bgClr>
              <a:schemeClr val="bg1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4036" name="Rectangle 20" descr="Dark downward diagonal"/>
          <p:cNvSpPr>
            <a:spLocks noChangeArrowheads="1"/>
          </p:cNvSpPr>
          <p:nvPr/>
        </p:nvSpPr>
        <p:spPr bwMode="auto">
          <a:xfrm>
            <a:off x="631825" y="4854575"/>
            <a:ext cx="739775" cy="290513"/>
          </a:xfrm>
          <a:prstGeom prst="rect">
            <a:avLst/>
          </a:prstGeom>
          <a:pattFill prst="dkDnDiag">
            <a:fgClr>
              <a:schemeClr val="tx1"/>
            </a:fgClr>
            <a:bgClr>
              <a:schemeClr val="bg1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4037" name="Rectangle 21" descr="Dark downward diagonal"/>
          <p:cNvSpPr>
            <a:spLocks noChangeArrowheads="1"/>
          </p:cNvSpPr>
          <p:nvPr/>
        </p:nvSpPr>
        <p:spPr bwMode="auto">
          <a:xfrm rot="-5400000">
            <a:off x="140494" y="2064544"/>
            <a:ext cx="739775" cy="290513"/>
          </a:xfrm>
          <a:prstGeom prst="rect">
            <a:avLst/>
          </a:prstGeom>
          <a:pattFill prst="dkDnDiag">
            <a:fgClr>
              <a:schemeClr val="tx1"/>
            </a:fgClr>
            <a:bgClr>
              <a:schemeClr val="bg1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214038" name="Text Box 22"/>
          <p:cNvSpPr txBox="1">
            <a:spLocks noChangeArrowheads="1"/>
          </p:cNvSpPr>
          <p:nvPr/>
        </p:nvSpPr>
        <p:spPr bwMode="auto">
          <a:xfrm>
            <a:off x="549275" y="4090988"/>
            <a:ext cx="5953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14039" name="Text Box 23"/>
          <p:cNvSpPr txBox="1">
            <a:spLocks noChangeArrowheads="1"/>
          </p:cNvSpPr>
          <p:nvPr/>
        </p:nvSpPr>
        <p:spPr bwMode="auto">
          <a:xfrm>
            <a:off x="3444875" y="4200525"/>
            <a:ext cx="5953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14040" name="Text Box 24"/>
          <p:cNvSpPr txBox="1">
            <a:spLocks noChangeArrowheads="1"/>
          </p:cNvSpPr>
          <p:nvPr/>
        </p:nvSpPr>
        <p:spPr bwMode="auto">
          <a:xfrm>
            <a:off x="3468688" y="1924050"/>
            <a:ext cx="5953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214041" name="Text Box 25"/>
          <p:cNvSpPr txBox="1">
            <a:spLocks noChangeArrowheads="1"/>
          </p:cNvSpPr>
          <p:nvPr/>
        </p:nvSpPr>
        <p:spPr bwMode="auto">
          <a:xfrm>
            <a:off x="763588" y="1876425"/>
            <a:ext cx="5953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</a:t>
            </a:r>
          </a:p>
        </p:txBody>
      </p:sp>
      <p:sp>
        <p:nvSpPr>
          <p:cNvPr id="214042" name="Text Box 26"/>
          <p:cNvSpPr txBox="1">
            <a:spLocks noChangeArrowheads="1"/>
          </p:cNvSpPr>
          <p:nvPr/>
        </p:nvSpPr>
        <p:spPr bwMode="auto">
          <a:xfrm>
            <a:off x="2101850" y="3028950"/>
            <a:ext cx="5953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5</a:t>
            </a:r>
          </a:p>
        </p:txBody>
      </p:sp>
      <p:sp>
        <p:nvSpPr>
          <p:cNvPr id="214043" name="Text Box 27"/>
          <p:cNvSpPr txBox="1">
            <a:spLocks noChangeArrowheads="1"/>
          </p:cNvSpPr>
          <p:nvPr/>
        </p:nvSpPr>
        <p:spPr bwMode="auto">
          <a:xfrm>
            <a:off x="2032000" y="3686175"/>
            <a:ext cx="550863" cy="33655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14045" name="Text Box 29"/>
          <p:cNvSpPr txBox="1">
            <a:spLocks noChangeArrowheads="1"/>
          </p:cNvSpPr>
          <p:nvPr/>
        </p:nvSpPr>
        <p:spPr bwMode="auto">
          <a:xfrm>
            <a:off x="2008188" y="2319338"/>
            <a:ext cx="550862" cy="33655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214046" name="Text Box 30"/>
          <p:cNvSpPr txBox="1">
            <a:spLocks noChangeArrowheads="1"/>
          </p:cNvSpPr>
          <p:nvPr/>
        </p:nvSpPr>
        <p:spPr bwMode="auto">
          <a:xfrm>
            <a:off x="2760663" y="3128963"/>
            <a:ext cx="550862" cy="33655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14047" name="Text Box 31"/>
          <p:cNvSpPr txBox="1">
            <a:spLocks noChangeArrowheads="1"/>
          </p:cNvSpPr>
          <p:nvPr/>
        </p:nvSpPr>
        <p:spPr bwMode="auto">
          <a:xfrm>
            <a:off x="1212850" y="3124200"/>
            <a:ext cx="550863" cy="33655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</a:t>
            </a:r>
          </a:p>
        </p:txBody>
      </p:sp>
      <p:pic>
        <p:nvPicPr>
          <p:cNvPr id="214052" name="Picture 36" descr="C:\Documents and Settings\Dr. Sumeet Basu\My Documents\me623_2009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4826000" y="985838"/>
            <a:ext cx="2944813" cy="497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4053" name="Line 37"/>
          <p:cNvSpPr>
            <a:spLocks noChangeShapeType="1"/>
          </p:cNvSpPr>
          <p:nvPr/>
        </p:nvSpPr>
        <p:spPr bwMode="auto">
          <a:xfrm flipV="1">
            <a:off x="973138" y="1393825"/>
            <a:ext cx="0" cy="739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4054" name="Line 38"/>
          <p:cNvSpPr>
            <a:spLocks noChangeShapeType="1"/>
          </p:cNvSpPr>
          <p:nvPr/>
        </p:nvSpPr>
        <p:spPr bwMode="auto">
          <a:xfrm flipV="1">
            <a:off x="3568700" y="1374775"/>
            <a:ext cx="0" cy="739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4056" name="Line 40"/>
          <p:cNvSpPr>
            <a:spLocks noChangeShapeType="1"/>
          </p:cNvSpPr>
          <p:nvPr/>
        </p:nvSpPr>
        <p:spPr bwMode="auto">
          <a:xfrm>
            <a:off x="3570288" y="2133600"/>
            <a:ext cx="784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4057" name="Line 41"/>
          <p:cNvSpPr>
            <a:spLocks noChangeShapeType="1"/>
          </p:cNvSpPr>
          <p:nvPr/>
        </p:nvSpPr>
        <p:spPr bwMode="auto">
          <a:xfrm>
            <a:off x="3594100" y="4357688"/>
            <a:ext cx="784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4059" name="Line 43"/>
          <p:cNvSpPr>
            <a:spLocks noChangeShapeType="1"/>
          </p:cNvSpPr>
          <p:nvPr/>
        </p:nvSpPr>
        <p:spPr bwMode="auto">
          <a:xfrm>
            <a:off x="4064000" y="2133600"/>
            <a:ext cx="0" cy="22209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4060" name="Line 44"/>
          <p:cNvSpPr>
            <a:spLocks noChangeShapeType="1"/>
          </p:cNvSpPr>
          <p:nvPr/>
        </p:nvSpPr>
        <p:spPr bwMode="auto">
          <a:xfrm>
            <a:off x="973138" y="3097848"/>
            <a:ext cx="25971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4061" name="Text Box 45"/>
          <p:cNvSpPr txBox="1">
            <a:spLocks noChangeArrowheads="1"/>
          </p:cNvSpPr>
          <p:nvPr/>
        </p:nvSpPr>
        <p:spPr bwMode="auto">
          <a:xfrm>
            <a:off x="1973263" y="2634298"/>
            <a:ext cx="8858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 unit</a:t>
            </a:r>
          </a:p>
        </p:txBody>
      </p:sp>
      <p:sp>
        <p:nvSpPr>
          <p:cNvPr id="214062" name="Text Box 46"/>
          <p:cNvSpPr txBox="1">
            <a:spLocks noChangeArrowheads="1"/>
          </p:cNvSpPr>
          <p:nvPr/>
        </p:nvSpPr>
        <p:spPr bwMode="auto">
          <a:xfrm>
            <a:off x="4137025" y="3121025"/>
            <a:ext cx="7540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 unit</a:t>
            </a:r>
          </a:p>
        </p:txBody>
      </p:sp>
      <p:sp>
        <p:nvSpPr>
          <p:cNvPr id="214067" name="Text Box 51"/>
          <p:cNvSpPr txBox="1">
            <a:spLocks noChangeArrowheads="1"/>
          </p:cNvSpPr>
          <p:nvPr/>
        </p:nvSpPr>
        <p:spPr bwMode="auto">
          <a:xfrm>
            <a:off x="3173413" y="6142038"/>
            <a:ext cx="1841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  <p:pic>
        <p:nvPicPr>
          <p:cNvPr id="214075" name="Picture 59" descr="C:\Documents and Settings\Dr. Sumeet Basu\My Documents\me623_2009\TP_tmp.pn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3303588" y="1089025"/>
            <a:ext cx="48418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4076" name="Picture 60" descr="C:\Documents and Settings\Dr. Sumeet Basu\My Documents\me623_2009\TP_tmp.pn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744538" y="1052513"/>
            <a:ext cx="48418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4" name="Straight Arrow Connector 33"/>
          <p:cNvCxnSpPr/>
          <p:nvPr/>
        </p:nvCxnSpPr>
        <p:spPr bwMode="auto">
          <a:xfrm rot="5400000">
            <a:off x="937260" y="1927860"/>
            <a:ext cx="41148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5" name="Straight Arrow Connector 34"/>
          <p:cNvCxnSpPr/>
          <p:nvPr/>
        </p:nvCxnSpPr>
        <p:spPr bwMode="auto">
          <a:xfrm rot="5400000">
            <a:off x="1089660" y="1927860"/>
            <a:ext cx="41148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Straight Arrow Connector 35"/>
          <p:cNvCxnSpPr/>
          <p:nvPr/>
        </p:nvCxnSpPr>
        <p:spPr bwMode="auto">
          <a:xfrm rot="5400000">
            <a:off x="1242060" y="1927860"/>
            <a:ext cx="41148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7" name="Straight Arrow Connector 36"/>
          <p:cNvCxnSpPr/>
          <p:nvPr/>
        </p:nvCxnSpPr>
        <p:spPr bwMode="auto">
          <a:xfrm rot="5400000">
            <a:off x="1394460" y="1927860"/>
            <a:ext cx="41148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Straight Arrow Connector 37"/>
          <p:cNvCxnSpPr/>
          <p:nvPr/>
        </p:nvCxnSpPr>
        <p:spPr bwMode="auto">
          <a:xfrm rot="5400000">
            <a:off x="1546860" y="1927860"/>
            <a:ext cx="41148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Straight Arrow Connector 38"/>
          <p:cNvCxnSpPr/>
          <p:nvPr/>
        </p:nvCxnSpPr>
        <p:spPr bwMode="auto">
          <a:xfrm rot="5400000">
            <a:off x="1699260" y="1927860"/>
            <a:ext cx="41148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0" name="Straight Arrow Connector 39"/>
          <p:cNvCxnSpPr/>
          <p:nvPr/>
        </p:nvCxnSpPr>
        <p:spPr bwMode="auto">
          <a:xfrm rot="5400000">
            <a:off x="1851660" y="1927860"/>
            <a:ext cx="41148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1" name="Straight Arrow Connector 40"/>
          <p:cNvCxnSpPr/>
          <p:nvPr/>
        </p:nvCxnSpPr>
        <p:spPr bwMode="auto">
          <a:xfrm rot="5400000">
            <a:off x="2004060" y="1927860"/>
            <a:ext cx="41148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2" name="Straight Arrow Connector 41"/>
          <p:cNvCxnSpPr/>
          <p:nvPr/>
        </p:nvCxnSpPr>
        <p:spPr bwMode="auto">
          <a:xfrm rot="5400000">
            <a:off x="2156460" y="1927860"/>
            <a:ext cx="41148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3" name="Straight Arrow Connector 42"/>
          <p:cNvCxnSpPr/>
          <p:nvPr/>
        </p:nvCxnSpPr>
        <p:spPr bwMode="auto">
          <a:xfrm rot="5400000">
            <a:off x="2308860" y="1927860"/>
            <a:ext cx="41148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4" name="Straight Arrow Connector 43"/>
          <p:cNvCxnSpPr/>
          <p:nvPr/>
        </p:nvCxnSpPr>
        <p:spPr bwMode="auto">
          <a:xfrm rot="5400000">
            <a:off x="2461260" y="1927860"/>
            <a:ext cx="41148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5" name="Straight Arrow Connector 44"/>
          <p:cNvCxnSpPr/>
          <p:nvPr/>
        </p:nvCxnSpPr>
        <p:spPr bwMode="auto">
          <a:xfrm rot="5400000">
            <a:off x="2613660" y="1927860"/>
            <a:ext cx="41148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6" name="Straight Arrow Connector 45"/>
          <p:cNvCxnSpPr/>
          <p:nvPr/>
        </p:nvCxnSpPr>
        <p:spPr bwMode="auto">
          <a:xfrm rot="5400000">
            <a:off x="2766060" y="1927860"/>
            <a:ext cx="41148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7" name="Straight Arrow Connector 46"/>
          <p:cNvCxnSpPr/>
          <p:nvPr/>
        </p:nvCxnSpPr>
        <p:spPr bwMode="auto">
          <a:xfrm rot="5400000">
            <a:off x="2918460" y="1927860"/>
            <a:ext cx="41148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8" name="Straight Arrow Connector 47"/>
          <p:cNvCxnSpPr/>
          <p:nvPr/>
        </p:nvCxnSpPr>
        <p:spPr bwMode="auto">
          <a:xfrm rot="5400000">
            <a:off x="3070860" y="1927860"/>
            <a:ext cx="41148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9" name="Straight Arrow Connector 48"/>
          <p:cNvCxnSpPr/>
          <p:nvPr/>
        </p:nvCxnSpPr>
        <p:spPr bwMode="auto">
          <a:xfrm rot="5400000">
            <a:off x="3223260" y="1927860"/>
            <a:ext cx="41148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52" name="Picture 51" descr="TP_tmp.b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43506" y="1483360"/>
            <a:ext cx="254508" cy="17830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027"/>
          <p:cNvSpPr>
            <a:spLocks noChangeShapeType="1"/>
          </p:cNvSpPr>
          <p:nvPr/>
        </p:nvSpPr>
        <p:spPr bwMode="auto">
          <a:xfrm flipV="1">
            <a:off x="836613" y="4110038"/>
            <a:ext cx="0" cy="9906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" name="Line 1028"/>
          <p:cNvSpPr>
            <a:spLocks noChangeShapeType="1"/>
          </p:cNvSpPr>
          <p:nvPr/>
        </p:nvSpPr>
        <p:spPr bwMode="auto">
          <a:xfrm rot="5400000" flipV="1">
            <a:off x="1333500" y="4610100"/>
            <a:ext cx="0" cy="9906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" name="Text Box 1029"/>
          <p:cNvSpPr txBox="1">
            <a:spLocks noChangeArrowheads="1"/>
          </p:cNvSpPr>
          <p:nvPr/>
        </p:nvSpPr>
        <p:spPr bwMode="auto">
          <a:xfrm>
            <a:off x="1965325" y="514191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>
                <a:latin typeface="Arial" charset="0"/>
              </a:rPr>
              <a:t>x</a:t>
            </a:r>
          </a:p>
        </p:txBody>
      </p:sp>
      <p:sp>
        <p:nvSpPr>
          <p:cNvPr id="5" name="Text Box 1030"/>
          <p:cNvSpPr txBox="1">
            <a:spLocks noChangeArrowheads="1"/>
          </p:cNvSpPr>
          <p:nvPr/>
        </p:nvSpPr>
        <p:spPr bwMode="auto">
          <a:xfrm>
            <a:off x="533400" y="388620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>
                <a:latin typeface="Arial" charset="0"/>
              </a:rPr>
              <a:t>y</a:t>
            </a:r>
          </a:p>
        </p:txBody>
      </p:sp>
      <p:sp>
        <p:nvSpPr>
          <p:cNvPr id="6" name="Line 1031"/>
          <p:cNvSpPr>
            <a:spLocks noChangeShapeType="1"/>
          </p:cNvSpPr>
          <p:nvPr/>
        </p:nvSpPr>
        <p:spPr bwMode="auto">
          <a:xfrm flipH="1">
            <a:off x="1524000" y="3429000"/>
            <a:ext cx="228600" cy="11430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7" name="Line 1032"/>
          <p:cNvSpPr>
            <a:spLocks noChangeShapeType="1"/>
          </p:cNvSpPr>
          <p:nvPr/>
        </p:nvSpPr>
        <p:spPr bwMode="auto">
          <a:xfrm flipV="1">
            <a:off x="1524000" y="3657600"/>
            <a:ext cx="1752600" cy="9144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8" name="Line 1033"/>
          <p:cNvSpPr>
            <a:spLocks noChangeShapeType="1"/>
          </p:cNvSpPr>
          <p:nvPr/>
        </p:nvSpPr>
        <p:spPr bwMode="auto">
          <a:xfrm>
            <a:off x="1752600" y="3429000"/>
            <a:ext cx="1524000" cy="2286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9" name="Oval 1034"/>
          <p:cNvSpPr>
            <a:spLocks noChangeAspect="1" noChangeArrowheads="1"/>
          </p:cNvSpPr>
          <p:nvPr/>
        </p:nvSpPr>
        <p:spPr bwMode="auto">
          <a:xfrm>
            <a:off x="3200400" y="3581400"/>
            <a:ext cx="136525" cy="136525"/>
          </a:xfrm>
          <a:prstGeom prst="ellipse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1035"/>
          <p:cNvSpPr>
            <a:spLocks noChangeAspect="1" noChangeArrowheads="1"/>
          </p:cNvSpPr>
          <p:nvPr/>
        </p:nvSpPr>
        <p:spPr bwMode="auto">
          <a:xfrm>
            <a:off x="1447800" y="4495800"/>
            <a:ext cx="136525" cy="136525"/>
          </a:xfrm>
          <a:prstGeom prst="ellipse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Oval 1036"/>
          <p:cNvSpPr>
            <a:spLocks noChangeAspect="1" noChangeArrowheads="1"/>
          </p:cNvSpPr>
          <p:nvPr/>
        </p:nvSpPr>
        <p:spPr bwMode="auto">
          <a:xfrm>
            <a:off x="1676400" y="3352800"/>
            <a:ext cx="136525" cy="136525"/>
          </a:xfrm>
          <a:prstGeom prst="ellipse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Text Box 1037"/>
          <p:cNvSpPr txBox="1">
            <a:spLocks noChangeArrowheads="1"/>
          </p:cNvSpPr>
          <p:nvPr/>
        </p:nvSpPr>
        <p:spPr bwMode="auto">
          <a:xfrm>
            <a:off x="1127125" y="4608513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>
                <a:latin typeface="Arial" charset="0"/>
              </a:rPr>
              <a:t>2</a:t>
            </a:r>
          </a:p>
        </p:txBody>
      </p:sp>
      <p:sp>
        <p:nvSpPr>
          <p:cNvPr id="13" name="Text Box 1038"/>
          <p:cNvSpPr txBox="1">
            <a:spLocks noChangeArrowheads="1"/>
          </p:cNvSpPr>
          <p:nvPr/>
        </p:nvSpPr>
        <p:spPr bwMode="auto">
          <a:xfrm>
            <a:off x="3124200" y="381000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>
                <a:latin typeface="Arial" charset="0"/>
              </a:rPr>
              <a:t>3</a:t>
            </a:r>
          </a:p>
        </p:txBody>
      </p:sp>
      <p:sp>
        <p:nvSpPr>
          <p:cNvPr id="14" name="Text Box 1039"/>
          <p:cNvSpPr txBox="1">
            <a:spLocks noChangeArrowheads="1"/>
          </p:cNvSpPr>
          <p:nvPr/>
        </p:nvSpPr>
        <p:spPr bwMode="auto">
          <a:xfrm>
            <a:off x="1365250" y="316865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>
                <a:latin typeface="Arial" charset="0"/>
              </a:rPr>
              <a:t>1</a:t>
            </a:r>
          </a:p>
        </p:txBody>
      </p:sp>
      <p:sp>
        <p:nvSpPr>
          <p:cNvPr id="15" name="Freeform 1048"/>
          <p:cNvSpPr>
            <a:spLocks/>
          </p:cNvSpPr>
          <p:nvPr/>
        </p:nvSpPr>
        <p:spPr bwMode="auto">
          <a:xfrm>
            <a:off x="1744663" y="3403600"/>
            <a:ext cx="1435100" cy="482600"/>
          </a:xfrm>
          <a:custGeom>
            <a:avLst/>
            <a:gdLst/>
            <a:ahLst/>
            <a:cxnLst>
              <a:cxn ang="0">
                <a:pos x="301" y="304"/>
              </a:cxn>
              <a:cxn ang="0">
                <a:pos x="0" y="0"/>
              </a:cxn>
              <a:cxn ang="0">
                <a:pos x="904" y="160"/>
              </a:cxn>
            </a:cxnLst>
            <a:rect l="0" t="0" r="r" b="b"/>
            <a:pathLst>
              <a:path w="904" h="304">
                <a:moveTo>
                  <a:pt x="301" y="304"/>
                </a:moveTo>
                <a:lnTo>
                  <a:pt x="0" y="0"/>
                </a:lnTo>
                <a:lnTo>
                  <a:pt x="904" y="160"/>
                </a:lnTo>
              </a:path>
            </a:pathLst>
          </a:custGeom>
          <a:solidFill>
            <a:schemeClr val="accent2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6" name="Freeform 1049"/>
          <p:cNvSpPr>
            <a:spLocks/>
          </p:cNvSpPr>
          <p:nvPr/>
        </p:nvSpPr>
        <p:spPr bwMode="auto">
          <a:xfrm>
            <a:off x="1547813" y="3429000"/>
            <a:ext cx="674687" cy="1111250"/>
          </a:xfrm>
          <a:custGeom>
            <a:avLst/>
            <a:gdLst/>
            <a:ahLst/>
            <a:cxnLst>
              <a:cxn ang="0">
                <a:pos x="124" y="0"/>
              </a:cxn>
              <a:cxn ang="0">
                <a:pos x="425" y="293"/>
              </a:cxn>
              <a:cxn ang="0">
                <a:pos x="0" y="700"/>
              </a:cxn>
            </a:cxnLst>
            <a:rect l="0" t="0" r="r" b="b"/>
            <a:pathLst>
              <a:path w="425" h="700">
                <a:moveTo>
                  <a:pt x="124" y="0"/>
                </a:moveTo>
                <a:lnTo>
                  <a:pt x="425" y="293"/>
                </a:lnTo>
                <a:lnTo>
                  <a:pt x="0" y="700"/>
                </a:lnTo>
              </a:path>
            </a:pathLst>
          </a:custGeom>
          <a:solidFill>
            <a:srgbClr val="00FFFF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7" name="Text Box 1051"/>
          <p:cNvSpPr txBox="1">
            <a:spLocks noChangeArrowheads="1"/>
          </p:cNvSpPr>
          <p:nvPr/>
        </p:nvSpPr>
        <p:spPr bwMode="auto">
          <a:xfrm>
            <a:off x="2701925" y="2986088"/>
            <a:ext cx="844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>
                <a:latin typeface="Arial" charset="0"/>
              </a:rPr>
              <a:t>P (x,y)</a:t>
            </a:r>
          </a:p>
        </p:txBody>
      </p:sp>
      <p:sp>
        <p:nvSpPr>
          <p:cNvPr id="18" name="Freeform 1052"/>
          <p:cNvSpPr>
            <a:spLocks/>
          </p:cNvSpPr>
          <p:nvPr/>
        </p:nvSpPr>
        <p:spPr bwMode="auto">
          <a:xfrm>
            <a:off x="1524000" y="3643313"/>
            <a:ext cx="1711325" cy="928687"/>
          </a:xfrm>
          <a:custGeom>
            <a:avLst/>
            <a:gdLst/>
            <a:ahLst/>
            <a:cxnLst>
              <a:cxn ang="0">
                <a:pos x="1078" y="0"/>
              </a:cxn>
              <a:cxn ang="0">
                <a:pos x="431" y="142"/>
              </a:cxn>
              <a:cxn ang="0">
                <a:pos x="0" y="585"/>
              </a:cxn>
            </a:cxnLst>
            <a:rect l="0" t="0" r="r" b="b"/>
            <a:pathLst>
              <a:path w="1078" h="585">
                <a:moveTo>
                  <a:pt x="1078" y="0"/>
                </a:moveTo>
                <a:lnTo>
                  <a:pt x="431" y="142"/>
                </a:lnTo>
                <a:lnTo>
                  <a:pt x="0" y="585"/>
                </a:lnTo>
              </a:path>
            </a:pathLst>
          </a:cu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9" name="Line 1053"/>
          <p:cNvSpPr>
            <a:spLocks noChangeShapeType="1"/>
          </p:cNvSpPr>
          <p:nvPr/>
        </p:nvSpPr>
        <p:spPr bwMode="auto">
          <a:xfrm flipH="1">
            <a:off x="2263775" y="3352800"/>
            <a:ext cx="493713" cy="457200"/>
          </a:xfrm>
          <a:prstGeom prst="line">
            <a:avLst/>
          </a:prstGeom>
          <a:noFill/>
          <a:ln w="9525">
            <a:solidFill>
              <a:srgbClr val="FFCC99"/>
            </a:solidFill>
            <a:round/>
            <a:headEnd/>
            <a:tailEnd type="triangle" w="med" len="med"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0" name="Text Box 1056"/>
          <p:cNvSpPr txBox="1">
            <a:spLocks noChangeArrowheads="1"/>
          </p:cNvSpPr>
          <p:nvPr/>
        </p:nvSpPr>
        <p:spPr bwMode="auto">
          <a:xfrm>
            <a:off x="2176463" y="3781425"/>
            <a:ext cx="4206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>
                <a:latin typeface="Arial" charset="0"/>
              </a:rPr>
              <a:t>A</a:t>
            </a:r>
            <a:r>
              <a:rPr lang="en-US" baseline="-25000">
                <a:latin typeface="Arial" charset="0"/>
              </a:rPr>
              <a:t>1</a:t>
            </a:r>
          </a:p>
        </p:txBody>
      </p:sp>
      <p:sp>
        <p:nvSpPr>
          <p:cNvPr id="21" name="Text Box 1057"/>
          <p:cNvSpPr txBox="1">
            <a:spLocks noChangeArrowheads="1"/>
          </p:cNvSpPr>
          <p:nvPr/>
        </p:nvSpPr>
        <p:spPr bwMode="auto">
          <a:xfrm>
            <a:off x="1676400" y="3657600"/>
            <a:ext cx="4206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>
                <a:latin typeface="Arial" charset="0"/>
              </a:rPr>
              <a:t>A</a:t>
            </a:r>
            <a:r>
              <a:rPr lang="en-US" baseline="-25000">
                <a:latin typeface="Arial" charset="0"/>
              </a:rPr>
              <a:t>3</a:t>
            </a:r>
          </a:p>
        </p:txBody>
      </p:sp>
      <p:sp>
        <p:nvSpPr>
          <p:cNvPr id="22" name="Text Box 1058"/>
          <p:cNvSpPr txBox="1">
            <a:spLocks noChangeArrowheads="1"/>
          </p:cNvSpPr>
          <p:nvPr/>
        </p:nvSpPr>
        <p:spPr bwMode="auto">
          <a:xfrm>
            <a:off x="2011363" y="3425825"/>
            <a:ext cx="4206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Arial" charset="0"/>
              </a:rPr>
              <a:t>A</a:t>
            </a:r>
            <a:r>
              <a:rPr lang="en-US" baseline="-25000">
                <a:solidFill>
                  <a:schemeClr val="bg1"/>
                </a:solidFill>
                <a:latin typeface="Arial" charset="0"/>
              </a:rPr>
              <a:t>2</a:t>
            </a:r>
          </a:p>
        </p:txBody>
      </p:sp>
      <p:pic>
        <p:nvPicPr>
          <p:cNvPr id="26" name="Picture 25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405854" y="797559"/>
            <a:ext cx="8763565" cy="2590968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349907" y="340358"/>
            <a:ext cx="7438342" cy="5662158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55" name="AutoShape 19"/>
          <p:cNvSpPr>
            <a:spLocks noChangeArrowheads="1"/>
          </p:cNvSpPr>
          <p:nvPr/>
        </p:nvSpPr>
        <p:spPr bwMode="auto">
          <a:xfrm>
            <a:off x="377825" y="3149600"/>
            <a:ext cx="1392238" cy="1393825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accent1"/>
          </a:solidFill>
          <a:ln w="9525"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65556" name="Line 20"/>
          <p:cNvSpPr>
            <a:spLocks noChangeShapeType="1"/>
          </p:cNvSpPr>
          <p:nvPr/>
        </p:nvSpPr>
        <p:spPr bwMode="auto">
          <a:xfrm flipV="1">
            <a:off x="1044575" y="3513138"/>
            <a:ext cx="14288" cy="217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5557" name="Line 21"/>
          <p:cNvSpPr>
            <a:spLocks noChangeShapeType="1"/>
          </p:cNvSpPr>
          <p:nvPr/>
        </p:nvSpPr>
        <p:spPr bwMode="auto">
          <a:xfrm rot="5400000" flipV="1">
            <a:off x="1282700" y="3751263"/>
            <a:ext cx="14287" cy="217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5558" name="Line 22"/>
          <p:cNvSpPr>
            <a:spLocks noChangeShapeType="1"/>
          </p:cNvSpPr>
          <p:nvPr/>
        </p:nvSpPr>
        <p:spPr bwMode="auto">
          <a:xfrm rot="16200000" flipV="1">
            <a:off x="827088" y="3759200"/>
            <a:ext cx="14288" cy="217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5559" name="Line 23"/>
          <p:cNvSpPr>
            <a:spLocks noChangeShapeType="1"/>
          </p:cNvSpPr>
          <p:nvPr/>
        </p:nvSpPr>
        <p:spPr bwMode="auto">
          <a:xfrm>
            <a:off x="1036638" y="3941763"/>
            <a:ext cx="14287" cy="217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5560" name="Line 24"/>
          <p:cNvSpPr>
            <a:spLocks noChangeShapeType="1"/>
          </p:cNvSpPr>
          <p:nvPr/>
        </p:nvSpPr>
        <p:spPr bwMode="auto">
          <a:xfrm>
            <a:off x="3759200" y="1176338"/>
            <a:ext cx="0" cy="37147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5561" name="Rectangle 25"/>
          <p:cNvSpPr>
            <a:spLocks noChangeArrowheads="1"/>
          </p:cNvSpPr>
          <p:nvPr/>
        </p:nvSpPr>
        <p:spPr bwMode="auto">
          <a:xfrm>
            <a:off x="4630738" y="1625600"/>
            <a:ext cx="434975" cy="27146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5580" name="Group 44"/>
          <p:cNvGrpSpPr>
            <a:grpSpLocks/>
          </p:cNvGrpSpPr>
          <p:nvPr/>
        </p:nvGrpSpPr>
        <p:grpSpPr bwMode="auto">
          <a:xfrm>
            <a:off x="4260850" y="1711325"/>
            <a:ext cx="377825" cy="2590800"/>
            <a:chOff x="4311" y="1069"/>
            <a:chExt cx="238" cy="1632"/>
          </a:xfrm>
        </p:grpSpPr>
        <p:sp>
          <p:nvSpPr>
            <p:cNvPr id="65562" name="Line 26"/>
            <p:cNvSpPr>
              <a:spLocks noChangeShapeType="1"/>
            </p:cNvSpPr>
            <p:nvPr/>
          </p:nvSpPr>
          <p:spPr bwMode="auto">
            <a:xfrm>
              <a:off x="4311" y="1069"/>
              <a:ext cx="2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5563" name="Line 27"/>
            <p:cNvSpPr>
              <a:spLocks noChangeShapeType="1"/>
            </p:cNvSpPr>
            <p:nvPr/>
          </p:nvSpPr>
          <p:spPr bwMode="auto">
            <a:xfrm>
              <a:off x="4311" y="1165"/>
              <a:ext cx="2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5564" name="Line 28"/>
            <p:cNvSpPr>
              <a:spLocks noChangeShapeType="1"/>
            </p:cNvSpPr>
            <p:nvPr/>
          </p:nvSpPr>
          <p:spPr bwMode="auto">
            <a:xfrm>
              <a:off x="4311" y="1261"/>
              <a:ext cx="2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5565" name="Line 29"/>
            <p:cNvSpPr>
              <a:spLocks noChangeShapeType="1"/>
            </p:cNvSpPr>
            <p:nvPr/>
          </p:nvSpPr>
          <p:spPr bwMode="auto">
            <a:xfrm>
              <a:off x="4311" y="1357"/>
              <a:ext cx="2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5566" name="Line 30"/>
            <p:cNvSpPr>
              <a:spLocks noChangeShapeType="1"/>
            </p:cNvSpPr>
            <p:nvPr/>
          </p:nvSpPr>
          <p:spPr bwMode="auto">
            <a:xfrm>
              <a:off x="4311" y="1453"/>
              <a:ext cx="2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5567" name="Line 31"/>
            <p:cNvSpPr>
              <a:spLocks noChangeShapeType="1"/>
            </p:cNvSpPr>
            <p:nvPr/>
          </p:nvSpPr>
          <p:spPr bwMode="auto">
            <a:xfrm>
              <a:off x="4311" y="1549"/>
              <a:ext cx="2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5568" name="Line 32"/>
            <p:cNvSpPr>
              <a:spLocks noChangeShapeType="1"/>
            </p:cNvSpPr>
            <p:nvPr/>
          </p:nvSpPr>
          <p:spPr bwMode="auto">
            <a:xfrm>
              <a:off x="4311" y="1645"/>
              <a:ext cx="2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5569" name="Line 33"/>
            <p:cNvSpPr>
              <a:spLocks noChangeShapeType="1"/>
            </p:cNvSpPr>
            <p:nvPr/>
          </p:nvSpPr>
          <p:spPr bwMode="auto">
            <a:xfrm>
              <a:off x="4311" y="1741"/>
              <a:ext cx="2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5570" name="Line 34"/>
            <p:cNvSpPr>
              <a:spLocks noChangeShapeType="1"/>
            </p:cNvSpPr>
            <p:nvPr/>
          </p:nvSpPr>
          <p:spPr bwMode="auto">
            <a:xfrm>
              <a:off x="4311" y="1837"/>
              <a:ext cx="2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5571" name="Line 35"/>
            <p:cNvSpPr>
              <a:spLocks noChangeShapeType="1"/>
            </p:cNvSpPr>
            <p:nvPr/>
          </p:nvSpPr>
          <p:spPr bwMode="auto">
            <a:xfrm>
              <a:off x="4311" y="1933"/>
              <a:ext cx="2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5572" name="Line 36"/>
            <p:cNvSpPr>
              <a:spLocks noChangeShapeType="1"/>
            </p:cNvSpPr>
            <p:nvPr/>
          </p:nvSpPr>
          <p:spPr bwMode="auto">
            <a:xfrm>
              <a:off x="4311" y="2029"/>
              <a:ext cx="2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5573" name="Line 37"/>
            <p:cNvSpPr>
              <a:spLocks noChangeShapeType="1"/>
            </p:cNvSpPr>
            <p:nvPr/>
          </p:nvSpPr>
          <p:spPr bwMode="auto">
            <a:xfrm>
              <a:off x="4311" y="2125"/>
              <a:ext cx="2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5574" name="Line 38"/>
            <p:cNvSpPr>
              <a:spLocks noChangeShapeType="1"/>
            </p:cNvSpPr>
            <p:nvPr/>
          </p:nvSpPr>
          <p:spPr bwMode="auto">
            <a:xfrm>
              <a:off x="4311" y="2221"/>
              <a:ext cx="2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5575" name="Line 39"/>
            <p:cNvSpPr>
              <a:spLocks noChangeShapeType="1"/>
            </p:cNvSpPr>
            <p:nvPr/>
          </p:nvSpPr>
          <p:spPr bwMode="auto">
            <a:xfrm>
              <a:off x="4311" y="2317"/>
              <a:ext cx="2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5576" name="Line 40"/>
            <p:cNvSpPr>
              <a:spLocks noChangeShapeType="1"/>
            </p:cNvSpPr>
            <p:nvPr/>
          </p:nvSpPr>
          <p:spPr bwMode="auto">
            <a:xfrm>
              <a:off x="4311" y="2413"/>
              <a:ext cx="2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5577" name="Line 41"/>
            <p:cNvSpPr>
              <a:spLocks noChangeShapeType="1"/>
            </p:cNvSpPr>
            <p:nvPr/>
          </p:nvSpPr>
          <p:spPr bwMode="auto">
            <a:xfrm>
              <a:off x="4311" y="2509"/>
              <a:ext cx="2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5578" name="Line 42"/>
            <p:cNvSpPr>
              <a:spLocks noChangeShapeType="1"/>
            </p:cNvSpPr>
            <p:nvPr/>
          </p:nvSpPr>
          <p:spPr bwMode="auto">
            <a:xfrm>
              <a:off x="4311" y="2605"/>
              <a:ext cx="2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5579" name="Line 43"/>
            <p:cNvSpPr>
              <a:spLocks noChangeShapeType="1"/>
            </p:cNvSpPr>
            <p:nvPr/>
          </p:nvSpPr>
          <p:spPr bwMode="auto">
            <a:xfrm>
              <a:off x="4311" y="2701"/>
              <a:ext cx="2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5588" name="Group 52"/>
          <p:cNvGrpSpPr>
            <a:grpSpLocks/>
          </p:cNvGrpSpPr>
          <p:nvPr/>
        </p:nvGrpSpPr>
        <p:grpSpPr bwMode="auto">
          <a:xfrm>
            <a:off x="5921375" y="652463"/>
            <a:ext cx="1639888" cy="1554162"/>
            <a:chOff x="3730" y="411"/>
            <a:chExt cx="1033" cy="979"/>
          </a:xfrm>
        </p:grpSpPr>
        <p:sp>
          <p:nvSpPr>
            <p:cNvPr id="65581" name="AutoShape 45"/>
            <p:cNvSpPr>
              <a:spLocks noChangeArrowheads="1"/>
            </p:cNvSpPr>
            <p:nvPr/>
          </p:nvSpPr>
          <p:spPr bwMode="auto">
            <a:xfrm>
              <a:off x="3730" y="411"/>
              <a:ext cx="1033" cy="979"/>
            </a:xfrm>
            <a:custGeom>
              <a:avLst/>
              <a:gdLst>
                <a:gd name="G0" fmla="+- 5400 0 0"/>
                <a:gd name="G1" fmla="+- 21600 0 5400"/>
                <a:gd name="G2" fmla="+- 21600 0 5400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82" name="Line 46"/>
            <p:cNvSpPr>
              <a:spLocks noChangeShapeType="1"/>
            </p:cNvSpPr>
            <p:nvPr/>
          </p:nvSpPr>
          <p:spPr bwMode="auto">
            <a:xfrm flipV="1">
              <a:off x="4251" y="631"/>
              <a:ext cx="0" cy="1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5583" name="Line 47"/>
            <p:cNvSpPr>
              <a:spLocks noChangeShapeType="1"/>
            </p:cNvSpPr>
            <p:nvPr/>
          </p:nvSpPr>
          <p:spPr bwMode="auto">
            <a:xfrm flipV="1">
              <a:off x="4343" y="768"/>
              <a:ext cx="100" cy="1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5584" name="Line 48"/>
            <p:cNvSpPr>
              <a:spLocks noChangeShapeType="1"/>
            </p:cNvSpPr>
            <p:nvPr/>
          </p:nvSpPr>
          <p:spPr bwMode="auto">
            <a:xfrm>
              <a:off x="4351" y="960"/>
              <a:ext cx="101" cy="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5585" name="Line 49"/>
            <p:cNvSpPr>
              <a:spLocks noChangeShapeType="1"/>
            </p:cNvSpPr>
            <p:nvPr/>
          </p:nvSpPr>
          <p:spPr bwMode="auto">
            <a:xfrm>
              <a:off x="4233" y="987"/>
              <a:ext cx="0" cy="1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5586" name="Line 50"/>
            <p:cNvSpPr>
              <a:spLocks noChangeShapeType="1"/>
            </p:cNvSpPr>
            <p:nvPr/>
          </p:nvSpPr>
          <p:spPr bwMode="auto">
            <a:xfrm flipH="1">
              <a:off x="4032" y="923"/>
              <a:ext cx="82" cy="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5587" name="Line 51"/>
            <p:cNvSpPr>
              <a:spLocks noChangeShapeType="1"/>
            </p:cNvSpPr>
            <p:nvPr/>
          </p:nvSpPr>
          <p:spPr bwMode="auto">
            <a:xfrm flipH="1" flipV="1">
              <a:off x="4059" y="741"/>
              <a:ext cx="101" cy="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5589" name="Group 53"/>
          <p:cNvGrpSpPr>
            <a:grpSpLocks/>
          </p:cNvGrpSpPr>
          <p:nvPr/>
        </p:nvGrpSpPr>
        <p:grpSpPr bwMode="auto">
          <a:xfrm>
            <a:off x="6102350" y="3344863"/>
            <a:ext cx="1639888" cy="1554162"/>
            <a:chOff x="3730" y="411"/>
            <a:chExt cx="1033" cy="979"/>
          </a:xfrm>
        </p:grpSpPr>
        <p:sp>
          <p:nvSpPr>
            <p:cNvPr id="65590" name="AutoShape 54"/>
            <p:cNvSpPr>
              <a:spLocks noChangeArrowheads="1"/>
            </p:cNvSpPr>
            <p:nvPr/>
          </p:nvSpPr>
          <p:spPr bwMode="auto">
            <a:xfrm>
              <a:off x="3730" y="411"/>
              <a:ext cx="1033" cy="979"/>
            </a:xfrm>
            <a:custGeom>
              <a:avLst/>
              <a:gdLst>
                <a:gd name="G0" fmla="+- 5400 0 0"/>
                <a:gd name="G1" fmla="+- 21600 0 5400"/>
                <a:gd name="G2" fmla="+- 21600 0 5400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91" name="Line 55"/>
            <p:cNvSpPr>
              <a:spLocks noChangeShapeType="1"/>
            </p:cNvSpPr>
            <p:nvPr/>
          </p:nvSpPr>
          <p:spPr bwMode="auto">
            <a:xfrm flipV="1">
              <a:off x="4251" y="631"/>
              <a:ext cx="0" cy="1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5592" name="Line 56"/>
            <p:cNvSpPr>
              <a:spLocks noChangeShapeType="1"/>
            </p:cNvSpPr>
            <p:nvPr/>
          </p:nvSpPr>
          <p:spPr bwMode="auto">
            <a:xfrm flipV="1">
              <a:off x="4343" y="768"/>
              <a:ext cx="100" cy="1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5593" name="Line 57"/>
            <p:cNvSpPr>
              <a:spLocks noChangeShapeType="1"/>
            </p:cNvSpPr>
            <p:nvPr/>
          </p:nvSpPr>
          <p:spPr bwMode="auto">
            <a:xfrm>
              <a:off x="4351" y="960"/>
              <a:ext cx="101" cy="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5594" name="Line 58"/>
            <p:cNvSpPr>
              <a:spLocks noChangeShapeType="1"/>
            </p:cNvSpPr>
            <p:nvPr/>
          </p:nvSpPr>
          <p:spPr bwMode="auto">
            <a:xfrm>
              <a:off x="4233" y="987"/>
              <a:ext cx="0" cy="1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5595" name="Line 59"/>
            <p:cNvSpPr>
              <a:spLocks noChangeShapeType="1"/>
            </p:cNvSpPr>
            <p:nvPr/>
          </p:nvSpPr>
          <p:spPr bwMode="auto">
            <a:xfrm flipH="1">
              <a:off x="4032" y="923"/>
              <a:ext cx="82" cy="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5596" name="Line 60"/>
            <p:cNvSpPr>
              <a:spLocks noChangeShapeType="1"/>
            </p:cNvSpPr>
            <p:nvPr/>
          </p:nvSpPr>
          <p:spPr bwMode="auto">
            <a:xfrm flipH="1" flipV="1">
              <a:off x="4059" y="741"/>
              <a:ext cx="101" cy="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5597" name="Rectangle 61"/>
          <p:cNvSpPr>
            <a:spLocks noChangeArrowheads="1"/>
          </p:cNvSpPr>
          <p:nvPr/>
        </p:nvSpPr>
        <p:spPr bwMode="auto">
          <a:xfrm>
            <a:off x="5732463" y="2743200"/>
            <a:ext cx="1162050" cy="304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5598" name="Rectangle 62"/>
          <p:cNvSpPr>
            <a:spLocks noChangeArrowheads="1"/>
          </p:cNvSpPr>
          <p:nvPr/>
        </p:nvSpPr>
        <p:spPr bwMode="auto">
          <a:xfrm>
            <a:off x="5399088" y="4210050"/>
            <a:ext cx="3295650" cy="1509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5599" name="Line 63"/>
          <p:cNvSpPr>
            <a:spLocks noChangeShapeType="1"/>
          </p:cNvSpPr>
          <p:nvPr/>
        </p:nvSpPr>
        <p:spPr bwMode="auto">
          <a:xfrm>
            <a:off x="6908800" y="3324225"/>
            <a:ext cx="0" cy="392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5600" name="Line 64"/>
          <p:cNvSpPr>
            <a:spLocks noChangeShapeType="1"/>
          </p:cNvSpPr>
          <p:nvPr/>
        </p:nvSpPr>
        <p:spPr bwMode="auto">
          <a:xfrm>
            <a:off x="7315200" y="4208463"/>
            <a:ext cx="4206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5602" name="Oval 66"/>
          <p:cNvSpPr>
            <a:spLocks noChangeArrowheads="1"/>
          </p:cNvSpPr>
          <p:nvPr/>
        </p:nvSpPr>
        <p:spPr bwMode="auto">
          <a:xfrm>
            <a:off x="6718300" y="3340100"/>
            <a:ext cx="160338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5603" name="Oval 67"/>
          <p:cNvSpPr>
            <a:spLocks noChangeArrowheads="1"/>
          </p:cNvSpPr>
          <p:nvPr/>
        </p:nvSpPr>
        <p:spPr bwMode="auto">
          <a:xfrm>
            <a:off x="6740525" y="3636963"/>
            <a:ext cx="160338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5604" name="Oval 68"/>
          <p:cNvSpPr>
            <a:spLocks noChangeArrowheads="1"/>
          </p:cNvSpPr>
          <p:nvPr/>
        </p:nvSpPr>
        <p:spPr bwMode="auto">
          <a:xfrm>
            <a:off x="7315200" y="4195763"/>
            <a:ext cx="160338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5605" name="Oval 69"/>
          <p:cNvSpPr>
            <a:spLocks noChangeArrowheads="1"/>
          </p:cNvSpPr>
          <p:nvPr/>
        </p:nvSpPr>
        <p:spPr bwMode="auto">
          <a:xfrm>
            <a:off x="7581900" y="4216400"/>
            <a:ext cx="160338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5606" name="Rectangle 70" descr="Dark upward diagonal"/>
          <p:cNvSpPr>
            <a:spLocks noChangeArrowheads="1"/>
          </p:cNvSpPr>
          <p:nvPr/>
        </p:nvSpPr>
        <p:spPr bwMode="auto">
          <a:xfrm>
            <a:off x="6516688" y="3151188"/>
            <a:ext cx="203200" cy="855662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5607" name="Rectangle 71" descr="Dark upward diagonal"/>
          <p:cNvSpPr>
            <a:spLocks noChangeArrowheads="1"/>
          </p:cNvSpPr>
          <p:nvPr/>
        </p:nvSpPr>
        <p:spPr bwMode="auto">
          <a:xfrm>
            <a:off x="7069138" y="4354513"/>
            <a:ext cx="985837" cy="260350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5608" name="Line 72"/>
          <p:cNvSpPr>
            <a:spLocks noChangeShapeType="1"/>
          </p:cNvSpPr>
          <p:nvPr/>
        </p:nvSpPr>
        <p:spPr bwMode="auto">
          <a:xfrm flipV="1">
            <a:off x="7097713" y="4194175"/>
            <a:ext cx="231775" cy="58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5609" name="Text Box 73"/>
          <p:cNvSpPr txBox="1">
            <a:spLocks noChangeArrowheads="1"/>
          </p:cNvSpPr>
          <p:nvPr/>
        </p:nvSpPr>
        <p:spPr bwMode="auto">
          <a:xfrm>
            <a:off x="7388225" y="2424113"/>
            <a:ext cx="15668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Plane strain</a:t>
            </a:r>
          </a:p>
        </p:txBody>
      </p:sp>
      <p:sp>
        <p:nvSpPr>
          <p:cNvPr id="65610" name="Text Box 74"/>
          <p:cNvSpPr txBox="1">
            <a:spLocks noChangeArrowheads="1"/>
          </p:cNvSpPr>
          <p:nvPr/>
        </p:nvSpPr>
        <p:spPr bwMode="auto">
          <a:xfrm>
            <a:off x="2917825" y="4687888"/>
            <a:ext cx="24669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Axisymmetric</a:t>
            </a:r>
          </a:p>
        </p:txBody>
      </p:sp>
      <p:sp>
        <p:nvSpPr>
          <p:cNvPr id="65611" name="Text Box 75"/>
          <p:cNvSpPr txBox="1">
            <a:spLocks noChangeArrowheads="1"/>
          </p:cNvSpPr>
          <p:nvPr/>
        </p:nvSpPr>
        <p:spPr bwMode="auto">
          <a:xfrm>
            <a:off x="3556000" y="682625"/>
            <a:ext cx="5222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C</a:t>
            </a:r>
          </a:p>
        </p:txBody>
      </p:sp>
      <p:sp>
        <p:nvSpPr>
          <p:cNvPr id="65612" name="Text Box 76"/>
          <p:cNvSpPr txBox="1">
            <a:spLocks noChangeArrowheads="1"/>
          </p:cNvSpPr>
          <p:nvPr/>
        </p:nvSpPr>
        <p:spPr bwMode="auto">
          <a:xfrm>
            <a:off x="3603625" y="752475"/>
            <a:ext cx="4206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L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19417" y="477519"/>
            <a:ext cx="8735640" cy="4216207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AMSFONTS" val="True"/>
  <p:tag name="USEBOLDAMS" val="False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2"/>
  <p:tag name="DEFAULTFONTSIZE" val="10"/>
  <p:tag name="DEFAULTWIDTH" val="348"/>
  <p:tag name="DEFAULTHEIGHT" val="200"/>
  <p:tag name="FIRSTDR2E20SUMEET20BASU@QGLJIONS9KW1YLJ3" val="2758"/>
  <p:tag name="DEFAULTDISPLAYSOURCE" val="\documentclass{article}\pagestyle{empty}&#10;\usepackage{amssymb}&#10;\usepackage{amsmath}&#10;\begin{document}&#10;\newcommand{\bm}[1]{\mbox{\boldmath $#1$}}&#10;\newcommand{\vectornorm}[1]{\left|\left|#1\right|\right|}&#10;\noindent&#10;\end{document}"/>
  <p:tag name="EMBEDFONTS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Position vector of a point in cylindrical polar coordinates is&#10;\begin{displaymath}&#10;\bm{x} = r \bm{e}_r + x_3 \bm{e}_z.&#10;\end{displaymath}&#10;where, in terms of the Cartesian bases $\bm{e}_\alpha$,&#10;\begin{eqnarray}&#10;\bm{e}_r &amp;=&amp; \cos \theta \bm{e}_1 + \sin \theta \bm{e}_2 \nonumber \\&#10;\bm{e}_\theta &amp;=&amp; -\sin \theta \bm{e}_1 + \cos \theta \bm{e}_2 \nonumber&#10;\end{eqnarray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61"/>
  <p:tag name="PICTUREFILESIZE" val="30505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ewcommand{\vectornorm}[1]{\left|\left|#1\right|\right|}&#10;\noindent&#10;$x_2$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10"/>
  <p:tag name="PICTUREFILESIZE" val="2073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ewcommand{\vectornorm}[1]{\left|\left|#1\right|\right|}&#10;\noindent&#10;$x_3$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11"/>
  <p:tag name="PICTUREFILESIZE" val="22606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ewcommand{\vectornorm}[1]{\left|\left|#1\right|\right|}&#10;\noindent&#10;FE discretisation \\ of a 2-d domain \\ by triangles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75"/>
  <p:tag name="PICTUREFILESIZE" val="71096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ewcommand{\vectornorm}[1]{\left|\left|#1\right|\right|}&#10;\noindent&#10;Typical shape functions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104"/>
  <p:tag name="PICTUREFILESIZE" val="29099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ewcommand{\vectornorm}[1]{\left|\left|#1\right|\right|}&#10;\noindent&#10;1-d domain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49"/>
  <p:tag name="PICTUREFILESIZE" val="11013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ewcommand{\vectornorm}[1]{\left|\left|#1\right|\right|}&#10;\noindent&#10;FE discretisation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74"/>
  <p:tag name="PICTUREFILESIZE" val="165466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ewcommand{\vectornorm}[1]{\left|\left|#1\right|\right|}&#10;\noindent&#10;Typical shape functions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104"/>
  <p:tag name="PICTUREFILESIZE" val="29099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ewcommand{\vectornorm}[1]{\left|\left|#1\right|\right|}&#10;\noindent&#10;The equilibrium equation for the bar hanging under its own weight is&#10;\begin{displaymath}&#10;\frac{d \sigma_x}{dx} - \rho g = 0&#10;\end{displaymath} &#10;which can be written as &#10;\begin{displaymath}&#10;E \frac{d^2 u}{d x^2} - \rho g = 0.&#10;\end{displaymath}&#10;The exact solution to this problem is easily obtained as&#10;\begin{displaymath}&#10;u(x) = \frac{\rho g x^2}{2 E} + \frac{\rho g L x}{E}&#10;\end{displaymath}&#10;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04"/>
  <p:tag name="PICTUREFILESIZE" val="1106452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displaymath}&#10;u(L)=- \frac{\rho g L^2}{2}&#10;\end{displaymath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41"/>
  <p:tag name="PICTUREFILESIZE" val="8457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ewcommand{\vectornorm}[1]{\left|\left|#1\right|\right|}&#10;\noindent&#10;Let us derive the weak form for the problem&#10;\begin{displaymath}&#10;AE \frac{d^2 u}{d x^2} - A \rho g =0.&#10;\end{displaymath}&#10;Using the direct &#10;variational technique (we can easily verify that the operator &#10;${\cal L}=AE d^2/dx^2$ is self-adjoint) we get&#10;\begin{displaymath}&#10;\Pi = (1/2)({\cal L}u,u)_H - (f,u)_H,&#10;\end{displaymath}&#10;which gives&#10;\begin{eqnarray}&#10;\Pi &amp;=&amp; \frac{1}{2} \int_0^{-L} AE \frac{d^2 u}{d x^2} u dx + A\int_0^{-L} \rho g u dx&#10;\nonumber \\&#10;&amp;=&amp; \frac{AE}{2} \left [ \left . \frac{d u}{d x} u \right |_0^{-L} - &#10;\int_0^{-L} \left ( \frac{d u}{d x} \right )^2 dx \right ] + A\int_0^{-L} \rho g u dx&#10;\nonumber \\&#10;&amp;=&amp; \int_0^{-L} \left ( \frac{d u}{d x} \right )^2 dx + A\int_0^{-L} \rho g u dx&#10;\nonumber&#10;\end{eqnarray}&#10;The last step follows from the fact that $u(0)=0$ and &#10;$d u /d x (x=-L)=0$.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5"/>
  <p:tag name="PICTUREFILESIZE" val="2300907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The other simple case is the {\em axisymmetric} one. To understand this,&#10;we will need to derive all the equations of elasticity in the cylindrical polar coordinate system.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4"/>
  <p:tag name="PICTUREFILESIZE" val="325339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ewcommand{\vectornorm}[1]{\left|\left|#1\right|\right|}&#10;\noindent&#10;The same weak form is obtained from the potential energy&#10;\begin{displaymath}&#10;\Pi = \frac{1}{2} \int_V \sigma_{ij} \epsilon_{ij} dV - \int_V u_i b_i dV&#10;- \int_{\partial V} t_i u_i dS - \sum_I F_i^I u_i^I&#10;\end{displaymath}&#10;In the present case, the only non-zero stress is $\sigma_{xx}$, $u_1=u$&#10;the only non-zero displacement and &#10;$b_x = - \rho g$, so that&#10;\begin{displaymath}&#10;\Pi = \frac{1}{2} \int_0^{-L} AE \left ( \frac{d u}{d x}&#10;\right )^2 dx + A\int_0^{-L} \rho g u dx,&#10;\end{displaymath}&#10;which is the same as what we got from the direct variational route.&#10;&#10;We now need that &#10;\begin{displaymath}&#10;\delta \Pi = A E \int_0^{-L} \frac{d u}{d x} \frac{d \delta u}{d x} dx &#10;+ A \int_0^{-L} \rho g \delta u dx = 0.&#10;\end{displaymath}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5"/>
  <p:tag name="PICTUREFILESIZE" val="1744689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ewcommand{\vectornorm}[1]{\left|\left|#1\right|\right|}&#10;\noindent&#10;If the domain is divided into $N+1$ nodes and $N$ elements&#10;\begin{displaymath}&#10;\delta \Pi = \sum_{e=1}^N \delta \Pi^e = 0.&#10;\end{displaymath}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256"/>
  <p:tag name="PICTUREFILESIZE" val="355632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displaymath}&#10;U_1&#10;\end{displaymath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3"/>
  <p:tag name="PICTUREFILESIZE" val="1175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displaymath}&#10;U_2&#10;\end{displaymath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4"/>
  <p:tag name="PICTUREFILESIZE" val="1603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displaymath}&#10;U_3&#10;\end{displaymath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4"/>
  <p:tag name="PICTUREFILESIZE" val="1663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displaymath}&#10;U_4&#10;\end{displaymath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4"/>
  <p:tag name="PICTUREFILESIZE" val="130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ewcommand{\vectornorm}[1]{\left|\left|#1\right|\right|}&#10;\noindent&#10;\begin{minipage}{3 in}&#10;Each element is bounded by two nodes $1$ and $2$ having global&#10;coordinates $x_1^e$ and $x_2^e$..&#10;Assuming linear variation in $u$ over each element,&#10;\begin{displaymath}&#10;u^h= N_1(x) u_1 + N_2(x) u_2 = \bm{N} \bm{U}.&#10;\end{displaymath}&#10;From the properties of the shape functions, it is easy to see that&#10;\begin{displaymath}&#10;N_1 = \frac{x_2^e - x}{L^e}, N_2 = -\frac{x_1^e - x}{L^e}.&#10;\end{displaymath}&#10;Also,&#10;\begin{displaymath}&#10;\delta u^h = N_1 \delta u_1 + N_2 \delta u_2 = \bm{N} \delta \bm{U},&#10;\end{displaymath}&#10;and&#10;\begin{displaymath}&#10;\frac{d u^h}{d x} = \frac{d N_1}{d x} u_1 + \frac{d N_2}{d x} u_2 = \bm{B}&#10;\bm{U}.&#10;\end{displaymath}&#10;\end{minipage}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217"/>
  <p:tag name="PICTUREFILESIZE" val="12428538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ewcommand{\vectornorm}[1]{\left|\left|#1\right|\right|}&#10;\noindent&#10;The {\em shape function matrix} $\bm{N}$ and the {\em strain displacement &#10;matrix} $\bm{B}$ are central to the FE approximation. They can also be derived&#10;through an alternative route called {\em the assumed displacement method}.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5"/>
  <p:tag name="PICTUREFILESIZE" val="326246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newcommand{\bm}[1]{\mbox{\boldmath $#1$}}&#10;\begin{displaymath}&#10;u(x) = \langle \begin{array}{cc} 1 &amp; x &#10;\end{array} \rangle \left \{ \begin{array}{c}&#10;a_1 \\ a_2 \end{array} \right \}&#10;\end{displaymath}&#10;\begin{displaymath}&#10;\left \{ \begin{array}{c}&#10;u_1 \\ u_2 \end{array} \right \} = &#10;\left ( \begin{array}{cc}&#10;1 &amp; x_1 \\&#10;1 &amp; x_2&#10;\end{array}&#10;\right )&#10;\left \{ \begin{array}{c}&#10;a_1 \\ a_2 \end{array} \right \}&#10;\end{displaymath}&#10;\begin{displaymath}&#10;\bm{U} = \bm{A} \bm{a}&#10;\end{displaymath}&#10;\begin{displaymath}&#10;u(x) = \underbrace{\langle \begin{array}{cc} 1 &amp;x&#10;\end{array} \rangle \bm{A}^{-1}} \bm{U}&#10;\end{displaymath} \\ \\&#10;\begin{displaymath}&#10;\frac{d u}{d x} = \langle \begin{array}{cc} 0 &amp;1&#10;\end{array} \rangle \bm{A}^{-1} \bm{U} = \bm{B} \bm{U}&#10;\end{displaymath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59"/>
  <p:tag name="PICTUREFILESIZE" val="6744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displaymath}&#10;U_1&#10;\end{displaymath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3"/>
  <p:tag name="PICTUREFILESIZE" val="117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It is easy to show that&#10;\begin{displaymath}&#10;\frac{\partial \bm{e}_r}{\partial \theta} = \bm{e}_\theta, \; &#10;\mathrm{and} \; \frac{\partial \bm{e}_\theta}{\partial \theta} = -\bm{e}_r.&#10;\end{displaymath}&#10;Variations of the base vectors with $r$ are zero. The following relations are&#10;also easy to show&#10;\begin{displaymath}&#10;\nabla = \bm{e}_1 \frac{\partial}{\partial x_1}  +&#10;\bm{e}_2 \frac{\partial}{\partial x_1} + \bm{e}_3 &#10;\frac{\partial}{\partial x_3} = \bm{e}_r \frac{\partial}{\partial r}&#10;+ \bm{e}_\theta \frac{1}{r} \frac{\partial}{\partial \theta} + &#10;\bm{e}_3 \frac{\partial}{\partial x_3}&#10;\end{displaymath}&#10;The above relations follow from the chain rule, eg.&#10;\begin{displaymath}&#10;\frac{\partial}{\partial x_1} = \frac{\partial}{\partial r} \frac{\partial r}&#10;{\partial x_1} + \frac{\partial}{\partial \theta} \frac{\partial \theta}&#10;{\partial x_1} &#10;\end{displaymath}&#10;Recall that we have&#10;\begin{eqnarray}&#10;r^2 &amp;=&amp; x_1^2+x_2^2 \nonumber \\&#10;\theta &amp;=&amp; \tan^{-1} \frac{x_2}{x_1} \nonumber&#10;\end{eqnarray}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74546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displaymath}&#10;U_2&#10;\end{displaymath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4"/>
  <p:tag name="PICTUREFILESIZE" val="1603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displaymath}&#10;U_3&#10;\end{displaymath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4"/>
  <p:tag name="PICTUREFILESIZE" val="1663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displaymath}&#10;U_4&#10;\end{displaymath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4"/>
  <p:tag name="PICTUREFILESIZE" val="130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displaymath}&#10;u(x) = a_1 + a_2 x&#10;\end{displaymath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8"/>
  <p:tag name="PICTUREFILESIZE" val="721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newcommand{\bm}[1]{\mbox{\boldmath $#1$}}&#10;\begin{displaymath}&#10;\bm{N}&#10;\end{displaymath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1218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Now, after getting $\bm{N}$ and $\bm{B}$,&#10;\begin{eqnarray}&#10;\delta \Pi^e &amp;=&amp; A E \int_{x_1^e}^{x_2^e} \frac{d u}{d x} \frac{d \delta u}{d x} dx &#10;+ A \int_{x_1^e}^{x_2^e} \rho g \delta u dx. \nonumber \\&#10;&amp;=&amp; \delta \bm{U}^T\int_{x_1^e}^{x_2^e}  \bm{B}^T AE \bm{B} dx \bm{U}&#10;+ \delta \bm{U}^T\int_{x_1^e}^{x_2^e} \rho g \bm{N}^T A dx &#10;\nonumber \\&#10;&amp;=&amp; \delta \bm{U}^T \bm{K}^e \bm{U} - \delta \bm{U}^T \bm{F}^e&#10;\nonumber&#10;\end{eqnarray}&#10;Here, $\bm{K}^e$ and $\bm{F}^e$ are the element stiffness matrix and the &#10;element force vector given as&#10;\renewcommand{\arraystretch}{2.5}&#10;\begin{displaymath}&#10;\bm{K}^e = A E \left ( \begin{array}{cc}&#10;\int_{x_1^e}^{x_2^e}\dfrac{d N_1}{d x} \dfrac{d N_1}{d x}    &#10;&amp;\int_{x_1^e}^{x_2^e}\dfrac{d N_1}{d x} \dfrac{d N_2}{d x} \\&#10;\int_{x_1^e}^{x_2^e}\dfrac{d N_2}{d x} \dfrac{d N_1}{d x}    &#10;&amp;\int_{x_1^e}^{x_2^e}\dfrac{d N_2}{d x} \dfrac{d N_2}{d x} &#10;\end{array} \right ), &#10;\bm{F}^e = -A \rho g \left \{ \begin{array}{c}&#10;N_1 \\ N_2 \end{array} \right \}.&#10;\end{displaymath}&#10;As $\delta \bm{U}$ is arbitrary, we have $\delta \Pi^e=0$ and so&#10;\begin{displaymath}&#10;\bm{K}^e \bm{U} = \bm{F}^e,&#10;\end{displaymath}&#10;which may be assembled to give the global stiffness and force.&#10;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5"/>
  <p:tag name="PICTUREFILESIZE" val="25309878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In the case of the bar, &#10;\begin{displaymath}&#10;\frac{d N_1}{d x} = \frac{1}{L^e}, \frac{d N_2}{d x} = -\frac{1}{L^e},&#10;\end{displaymath}&#10;so that, performing the integrations, we get&#10;\begin{displaymath}&#10;\bm{K}^e = \left ( \begin{array}{cc}&#10;\dfrac{A E}{L^e}   &amp;-\dfrac{A E}{L^e} \\&#10;-\dfrac{A E}{L^e}  &amp;\dfrac{A E}{L^e}&#10;\end{array}&#10;\right ),&#10;\end{displaymath}&#10;which is exactly the same as what we got from the fundamental definition&#10;of the stiffness matrix at the beginning of the course.&#10;&#10;{\tt Suggestion: write an UEL for a bar element with gravity load}&#10;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5"/>
  <p:tag name="PICTUREFILESIZE" val="13805878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An Euler Bernoulli beam subjected to a distributed load $q(x)$ &#10;has the governing differential equation&#10;\begin{displaymath}&#10;\frac{d^2}{d x^2} \left ( E I \frac{d^2 w}{d x^2} \right ) = q(x).&#10;\end{displaymath}&#10;The variational statement of the problem for an element is&#10;\begin{displaymath}&#10;\Pi^e = \frac{1}{2} \int_{x_1^e}^{x_2^e} w \frac{d^2}{d x^2} \left ( E I \frac{d^2 w}{d x^2} \right )&#10;dx - \int_{x_1^e}^{x_2^e} q w dx.&#10;\end{displaymath}&#10;Through the usual procedure we ave adopted so many times before, we &#10;can write this as&#10;\begin{eqnarray}&#10;\Pi^e = \int_{x_1^e}^{x_2^e} \frac{EI}{2} &#10;\left [ \left ( \frac{d^2 w}{d x^2} \right )^2 - wq \right ] dx &amp;-&amp; w(x_1^e) Q_1^e &#10;- w(x_2^e) Q_3^e &#10;\nonumber \\&#10;&amp;-&amp; \left . \left ( - \frac{d w}{d x} \right ) \right |_{x_1^e} Q_2^e&#10;-  \left . \left ( - \frac{d w}{d x} \right ) \right |_{x_2^e} Q_4^e \nonumber&#10;\end{eqnarray}&#10;where,&#10;$Q_1^e,Q_3^e$ are shear forces and $Q_2^e,Q_4^e$ are &#10;bending moments acting at the ends of the element.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5"/>
  <p:tag name="PICTUREFILESIZE" val="2233609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Note that the FE approximation has to be twice differentiable as the &#10;variational principle contains $d^2w/dx^2$. Consider&#10;\begin{displaymath}&#10;w^h(x) = c_1 + c_2 x + c_3 x^2 + c_4 x^3.&#10;\end{displaymath}&#10;So that&#10;\begin{displaymath}&#10;\left \{ \begin{array}{c}&#10;w_1 \\ \theta_1 \\ w_2 \\ \theta_2&#10;\end{array} \right \} = \left (&#10;\begin{array}{cccc}&#10;1    &amp;x_1^e    &amp;x_1^{e2}           &amp;x_1^{e3} \\&#10;0    &amp;-1          &amp;-2 x_1^e        &amp;-3 x_1^{e2} \\&#10;1    &amp;x_2^e    &amp;x_2^{e2}           &amp;x_2^{e3} \\&#10;0    &amp;-1          &amp;-2 x_2^e        &amp;-3 x_2^{e2} &#10;\end{array} \right )&#10;\left \{ \begin{array}{c}&#10;c_1 \\ c_2 \\ c_3 \\ c_4&#10;\end{array} \right \} &#10;\end{displaymath}&#10;where $w(x_1^e)=w_1, w(x_2^e)=w_2$ and $(-d w/d x)_{x_1^e}=\theta_1,&#10;(-d w/d x)_{x_1^e}=\theta_2$.&#10;&#10;Inverting the above equation, $w^h$ can be written as&#10;\begin{displaymath}&#10;w^h = N_1 w_1 + N_2 \theta_1 + N_3 w_2 + N_4 \theta_2.&#10;\end{displaymath}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5"/>
  <p:tag name="PICTUREFILESIZE" val="1572129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The shape functions are determined as&#10;\begin{eqnarray}&#10;N_1 &amp;=&amp; 1 - 3 \left ( \frac{x-x_1^e}{L^e} \right )^2 + 2 \left ( \frac{x-x_1^e}{L^e} \right )^3&#10;\nonumber \\&#10;N_2 &amp;=&amp; -(x-x_1^e) \left ( 1 - \frac{x-x_1^e}{L^e} \right )^2&#10;\nonumber \\&#10;N_3 &amp;=&amp; 3 \left ( \frac{x-x_1^e}{L^e} \right )^2 - &#10;2 \left ( \frac{x-x_1^e}{L^e} \right )^3&#10;\nonumber \\&#10;N_4 &amp;=&amp; -(x-x_1^e) \left [ \left ( \frac{x-x_1^e}{L^e} \right )^3&#10;-  \frac{x-x_1^e}{L^e} \right ] \nonumber&#10;\end{eqnarray}&#10;The interpolation of $w$ is done by using the values of $w$ at the nodes as&#10;well as the values of its derivatives, Such interpolation is called &#10;{\em cubic spline} interpolation.&#10;&#10;&#10;&#10;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5"/>
  <p:tag name="PICTUREFILESIZE" val="1658409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Now&#10;\begin{eqnarray}&#10;\nabla \bm{u} &amp;=&amp; \left [ \bm{e}_r \frac{\partial}{\partial r} + \bm{e}_\theta&#10;\frac{1}{r} \frac{\partial}{\partial \theta} + \bm{e}_3 &#10;\frac{\partial}{\partial x_3} \right ] (u_r \bm{e}_r&#10;+ u_\theta \bm{e}_\theta + u_3 \bm{e}_3 ) \nonumber \\&#10;&amp;=&amp; \frac{\partial u_r}{\partial r} \bm{e}_r \bm{e}_r + &#10;\frac{\partial u_\theta}{\partial r} \bm{e}_r \bm{e}_\theta +&#10;\frac{1}{r} \left ( \frac{\partial u_r}{\partial \theta} - u_\theta \right )&#10; \bm{e}_\theta \bm{e}_r + \frac{1}{r} &#10;\left ( \frac{\partial u_\theta}{\partial \theta} - u_r \right )&#10;\bm{e}_\theta \bm{e}_\theta \nonumber&#10;\end{eqnarray}&#10;Since strain is &#10;\begin{displaymath}&#10;\bm{\epsilon} = \frac{1}{2} \left [ \nabla \bm{u} + (\nabla \bm{u})^T \right ],&#10;\end{displaymath}&#10;we get,&#10;\begin{eqnarray}&#10;\epsilon_{rr} &amp;=&amp; \frac{\partial u_r}{\partial r} \nonumber \\&#10;\epsilon_{\theta \theta} &amp;=&amp; \frac{1}{r} \left ( u_r + \frac{\partial u_\theta}&#10;{\partial \theta} \right ) \nonumber \\&#10;\epsilon_{zz} &amp;=&amp; \frac{\partial u_z}{\partial z} \nonumber \\&#10;\epsilon_{r \theta} &amp;=&amp; \frac{1}{2} \left ( &#10;\frac{1}{r} \frac{\partial u_r}{\partial \theta} + \frac{\partial u_\theta}&#10;{\partial r} - \frac{u_\theta}{r} \right ) \nonumber \\&#10;\epsilon_{\theta z} &amp;=&amp; \frac{1}{2} \left ( \frac{\partial u_\theta}{\partial &#10;z} + \frac{\partial u_z}{\partial \theta} \right ),&#10;\epsilon_{zr} = \frac{1}{2} \left ( \frac{\partial u_r}{\partial z} +&#10;\frac{\partial u_z}{\partial r} \right ).&#10; \nonumber&#10;\end{eqnarray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36"/>
  <p:tag name="PICTUREFILESIZE" val="85003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Similar to the bar element we write:&#10;\begin{displaymath}&#10;\bm{U} = \left \{ \begin{array}{c}&#10;w_1 \\ \theta_1 \\ w_2 \\ \theta_2 &#10;\end{array} \right \}, \; \rm{and} \; &#10;\bm{N}^T = \left \{ \begin{array}{c}&#10;N_1 \\ N_2 \\ N_3 \\ N_4 &#10;\end{array} \right \}&#10;\end{displaymath}&#10;so that &#10;\begin{displaymath}&#10;w^h = \bm{N} \bm{U}&#10;\end{displaymath}&#10;and&#10;\begin{displaymath}&#10;\frac{d^2 w^h}{d x^2} = \bm{B} \bm{U}.&#10;\end{displaymath}&#10;Also,&#10;\begin{eqnarray}&#10;\delta \Pi^e &amp;=&amp; \int_{x_1^e}^{x_2^e} \left [ EI \frac{d^2 w}{d x^2}&#10;\frac{d^2 \delta w}{d x^2} - q \delta w \right ] dx - \delta w_1 Q_1^e - &#10; \nonumber \\&#10;&amp; &amp; \delta w_2Q_2^e - \left . \left ( - \frac{d \delta w}{d x} \right ) \right |_{x_1^e} Q_2^e&#10;- \left . \left ( - \frac{d \delta w}{d x} \right ) \right |_{x_2^e} Q_4^e.&#10;\nonumber&#10;\end{eqnarray}&#10;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291"/>
  <p:tag name="PICTUREFILESIZE" val="1803596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Again we get &#10;\begin{displaymath}&#10;\bm{K}^e = \int_{x_1^e}^{x_2^e} EI \bm{B}^T \bm{B} dx, \; \mathrm{and} \;&#10;\bm{F}^e = \int_{x_1^e}^{x_2^e} \bm{N}^T q dx + \langle&#10;Q_1^e \; Q_2^e \; Q_3^e \; Q_4^e \rangle^T.&#10;\end{displaymath}&#10;Explicitly,&#10;\begin{displaymath}&#10;\bm{K}^e = \frac{2 E^e I^e}{(L^e)^3} \left ( \begin{array}{cccc}&#10;6   &amp;-3 L^e   &amp;-6    &amp;-3 L^e \\&#10;-3 L^e   &amp;2 (L^e)^2   &amp;3 L^e  &amp;(L^e)^2 \\&#10;-6   &amp;3 L^e   &amp;6    &amp;3 L^e \\&#10;-3 L^e   &amp;(L^e)^2   &amp;3 L^e  &amp;2 (L^e)^2 \\&#10;\end{array} \right ),&#10;\end{displaymath}&#10;and&#10;\begin{displaymath}&#10;\bm{F}^e = \frac{q L^e}{12} \left \{ \begin{array}{c}&#10;6   \\ - L^e  \\ 6   \\ L^e &#10;\end{array} \right \} + &#10;\left \{ \begin{array}{c}&#10;Q_1   \\ Q_2  \\ Q_3   \\ Q_4&#10;\end{array} \right \}&#10;\end{displaymath}&#10;&#10;{\tt Suggest: Write an UEL for a 2-d beam+truss element oriented at an&#10;arbitrary angle}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4"/>
  <p:tag name="PICTUREFILESIZE" val="21126766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newcommand{\bm}[1]{\mbox{\boldmath $#1$}}&#10;\begin{displaymath}&#10;\left \{ \begin{array}{c}&#10;u_x(x,y) \\ u_y(x,y) \end{array} \right \} =&#10;\left ( \begin{array}{cccccc}&#10;1 &amp;x &amp;y &amp;0 &amp;0 &amp;0 \\&#10;0 &amp;0 &amp;0 &amp;1 &amp;x &amp;y&#10;\end{array} \right )&#10;\left \{ \begin{array}{c}&#10;a_1 \\ a_2 \\ a_3 \\ b_1 \\ b_2 \\ b_3&#10;\end{array} \right \}&#10;\end{displaymath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414"/>
  <p:tag name="PICTUREFILESIZE" val="4433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newcommand{\bm}[1]{\mbox{\boldmath $#1$}}&#10;\begin{displaymath}&#10;\left \{ \begin{array}{c}&#10;u_1 \\ v_1 \\ u_2 \\ v_2 \\ u_3 \\ v_3&#10;\end{array} \right \} =&#10;\left ( \begin{array}{cccccc}&#10;1 &amp;x_1 &amp;y_1 &amp;0 &amp;0 &amp;0 \\&#10;0 &amp;0   &amp;0   &amp;1 &amp;x_1 &amp;y_1 \\ &#10;1 &amp;x_2 &amp;y_2 &amp;0 &amp;0 &amp;0 \\&#10;0 &amp;0   &amp;0   &amp;1 &amp;x_2 &amp;y_2 \\&#10;1 &amp;x_3 &amp;y_3 &amp;0 &amp;0 &amp;0 \\&#10;0 &amp;0   &amp;0   &amp;1 &amp;x_3 &amp;y_3 &#10;\end{array} \right )&#10;\left \{ \begin{array}{c}&#10;a_1 \\ a_2 \\ a_3 \\ b_1 \\ b_2 \\ b_3&#10;\end{array} \right \}&#10;\end{displaymath}&#10;Thus,&#10;\begin{eqnarray}&#10;\bm{u} (x,y) &amp;=&amp; \left ( \begin{array}{cccccc}&#10;1 &amp;x &amp;y &amp;0 &amp;0 &amp;0 \\&#10;0 &amp;0 &amp;0 &amp;1 &amp;x &amp;y&#10;\end{array} \right ) \bm{a} \nonumber \\&#10;\bm{U} &amp;=&amp; \bm{A} \bm{a} \nonumber \\&#10;\bm{u}(x,y) &amp;=&amp; \left ( \begin{array}{cccccc}&#10;1 &amp;x &amp;y &amp;0 &amp;0 &amp;0 \\&#10;0 &amp;0 &amp;0 &amp;1 &amp;x &amp;y&#10;\end{array} \right ) \bm{A}^{-1} \bm{U} &#10;= \bm{N} \bm{U} \nonumber&#10;\end{eqnarray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458"/>
  <p:tag name="PICTUREFILESIZE" val="12636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newcommand{\bm}[1]{\mbox{\boldmath $#1$}}&#10;\begin{displaymath}&#10;\bm{\epsilon} =&#10;\left \{ &#10;\begin{array}{c}&#10;\epsilon_{xx} \\ \epsilon_{yy} &#10;\\ 2 \epsilon_{xy}&#10; \end{array} \right \} = &#10;\left \{ \begin{array}{c}&#10;\frac{\partial u_x}{\partial x} \\&#10;\frac{\partial u_y}{\partial y} \\&#10;\frac{\partial u_x}{\partial y} + &#10;\frac{\partial u_y}{\partial x}&#10;\end{array} \right \} = &#10;\left ( \begin{array}{cc}&#10;\frac{\partial}{\partial x} &amp;0  \\&#10;0 &amp;\frac{\partial}{\partial y}  \\&#10;\frac{\partial}{\partial y} &amp;\frac{\partial}{\partial x}  \\&#10;\end{array} \right )&#10;\left \{ \begin{array}{c}&#10;u_x \\ u_y \end{array} \right \}&#10;\end{displaymath}&#10;\begin{displaymath}&#10;= \left ( \begin{array}{cccccc}&#10;0 &amp;1 &amp;0 &amp;0 &amp;0 &amp;0 \\ &#10;0 &amp; 0 &amp;0 &amp;0 &amp;0 &amp;1  \\ &#10;0 &amp;0 &amp; 1 &amp;0 &amp; 1 &amp;0  &#10;\end{array} \right ) \bm{a} = \bm{B} \bm{U}&#10;\end{displaymath}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502"/>
  <p:tag name="PICTUREFILESIZE" val="83015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newcommand{\bm}[1]{\mbox{\boldmath $#1$}}&#10;The Virtual work equation reads&#10;\begin{eqnarray}&#10;\int_V \delta \bm{\epsilon}^T \bm{\sigma} dV&#10;&amp;=&amp; \int_V \bm{b} \cdot \delta \bm{u} dV +&#10;\int_S \bm{t} \cdot \delta \bm{u} dS \nonumber \\&#10;\int_{V_e} \delta \bm{u}^T \bm{B}^T \bm{C}&#10;\bm{B} \bm{U} dV &amp;=&amp; \int_{V_e} \delta \bm{u}^T \bm{N}^T&#10;\bm{b} + \int_{S_e} \delta \bm{u}^T \bm{N}^T&#10;\bm{t} dS \nonumber \\&#10;\bm{K}_L \bm{U} &amp;=&amp; \bm{f}_b + \bm{f}_s \nonumber&#10;\end{eqnarray}&#10;Where&#10;\begin{eqnarray}&#10;\bm{K}_L &amp;=&amp; \int_{V_e} \bm{B}^T \bm{C} \bm{B} dV&#10;\nonumber \\&#10;\bm{f}_b &amp;=&amp; \int_{V_e} \bm{N}^T \bm{b} dV \nonumber \\&#10;\bm{f}_s &amp;=&amp; \int_{S_e} \bm{N}^T \bm{t} dS \nonumber&#10;\end{eqnarray} 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16"/>
  <p:tag name="PICTUREFILESIZE" val="131966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eqnarray}&#10;u(x,y) &amp;=&amp; a_1 + a_2 x + a_3 y + a_4 x^2 + a_5 x y&#10;+ a_6 y^2 \nonumber \\&#10;v(x,y) &amp;=&amp; a_7 + a_8 x + a_9 y + a_{10} x^2 + a_{11} x y&#10;+ a_{12} y^2 \nonumber &#10;\end{eqnarray}&#10;\begin{eqnarray}&#10;\epsilon_{xx} &amp;=&amp; a_2 + 2 a_4 x + a_5 y \nonumber \\&#10;\epsilon_{yy} &amp;=&amp; a_9 + a_{11} x + 2 a_{12} y&#10;\nonumber \\&#10;2 \epsilon_{xy} &amp;=&amp; (a_3 + a_8) + (a_5 + 2 a_{10})&#10;x + (2 a_6 + a_{11} ) y \nonumber &#10;\end{eqnarray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511"/>
  <p:tag name="PICTUREFILESIZE" val="9353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begin{minipage}{3 in}&#10;Let&#10;\begin{eqnarray}&#10;a_i &amp;=&amp; x_j y_m - x_m y_j \nonumber \\&#10;b_i &amp;=&amp; y_j - y_m \nonumber \\&#10;c_i &amp;=&amp; x_m - x_j \nonumber&#10;\end{eqnarray}&#10;We can evaluate&#10;\begin{displaymath}&#10;N_i = \frac{a_i + b_i x + c_i y} {2 \Delta}&#10;\end{displaymath}&#10;where, for a triangle having vertices $(x_i,y_i),(x_j,y_j), (x_m,y_m)$&#10;\begin{displaymath}&#10;2 \Delta = \mathrm{det} \left | \begin{array}{ccc}&#10;1 &amp;x_i &amp;y_i \\ 1  &amp;x_j   &amp;y_j \\ 1  &amp;x_m   &amp;y_m&#10;\end{array} \right |&#10;\end{displaymath}&#10;\end{minipag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32"/>
  <p:tag name="PICTUREFILESIZE" val="98868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/2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7"/>
  <p:tag name="PICTUREFILESIZE" val="214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/2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7"/>
  <p:tag name="PICTUREFILESIZE" val="214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Similarly the equilibrium equation is&#10;\begin{displaymath}&#10;\nabla \cdot \bm{\sigma} + \bm{b} = 0.&#10;\end{displaymath}&#10;So,&#10;\begin{eqnarray}&#10;\nabla \cdot \bm{\sigma} &amp;=&amp; \left ( \bm{e}_r \frac{\partial}{\partial r}&#10;+ \bm{e}_\theta \frac{1}{r} \frac{\partial}{\partial \theta} +&#10;\bm{e}_3 \frac{\partial}{\partial x_3} \right ) \cdot &#10;\left ( \sigma_{rr} \bm{e}_r \bm{e}_r + \sigma_{r \theta} \bm{e}_r \bm{e}_\theta&#10;+ \sigma_{r 3} \bm{e}_r \bm{e}_3 + \dots \right ), \nonumber&#10;\end{eqnarray}&#10;leading to the equilibrium equations in cylindrical polar&#10;coordinates:&#10;\begin{eqnarray}&#10;\frac{\partial \sigma_{rr}}{\partial r} + \frac{1}{r}&#10;\frac{\partial \sigma_{r \theta}}{\partial \theta} +&#10;\frac{\partial \sigma_{rz}}{\partial z} + \frac{1}{r} \left(\sigma_{rr}&#10;- \sigma_{\theta \theta} \right ) + b_r &amp;=&amp; 0 \nonumber \\&#10;\frac{\partial \sigma_{r \theta}}{\partial r} + \frac{1}{r}&#10;\frac{\partial \sigma_{\theta \theta}}{\partial \theta} +&#10;\frac{2}{r}\frac{\partial \sigma_{ \theta z }}{\partial z} + \frac{2}{r} &#10;\sigma_{r \theta}&#10; + b_\theta &amp;=&amp; 0 \nonumber \\&#10;\frac{\partial \sigma_{r z}}{\partial r} + \frac{1}{r}&#10;\frac{\partial \sigma_{\theta z}}{\partial \theta} +&#10;\frac{\partial \sigma_{zz}}{\partial z} + \frac{1}{r} &#10;\sigma_{r z}&#10; + b_z &amp;=&amp; 0 \nonumber &#10;\end{eqnarray}&#10;where, $(b_r,b_\theta,b_z)$ are the components of the body force.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3"/>
  <p:tag name="PICTUREFILESIZE" val="84389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$p_0$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10"/>
  <p:tag name="PICTUREFILESIZE" val="20734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For a CST, the shape functions at a point $(x,y)$ within the &#10;triangle may be geometrically interpreted as&#10;\begin{eqnarray}&#10;N_1 &amp;=&amp; \frac{A_1}{\Delta} \nonumber \\&#10;N_2 &amp;=&amp; \frac{A_2}{\Delta} \nonumber \\&#10;N_3 &amp;=&amp; \frac{A_3}{\Delta}  \nonumber&#10;\end{eqnarray}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5"/>
  <p:tag name="PICTUREFILESIZE" val="9779478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For element no 1,&#10;\begin{displaymath}&#10;2 \Delta = \mathrm{det} \left | \begin{array}{ccc}&#10;1 &amp;0 &amp;0 \\ 1  &amp;1   &amp;0 \\ 1  &amp;0.5   &amp;0.5&#10;\end{array} \right | = 0.5&#10;\end{displaymath}&#10;Further&#10;\begin{eqnarray}&#10;N_1 &amp;=&amp; \frac{0.5 - 0.5 x -0.5 y}{0.5} \nonumber \\&#10;N_2 &amp;=&amp; \frac{0.5 x -0.5y}{0.5} \nonumber \\&#10;N_3 &amp;=&amp; \frac{y}{0.5} \nonumber &#10;\end{eqnarray}&#10;\begin{displaymath}&#10;\bm{N} = \left ( \begin{array}{cccccc}&#10;1-x-y    &amp;0   &amp;x-y    &amp;0   &amp;2y    &amp;0 \\&#10;0    &amp;1-x-y   &amp;0   &amp;x-y    &amp;0   &amp;2y&#10;\end{array} \right )&#10;\end{displaymath}&#10;and&#10;\begin{displaymath}&#10;\bm{B} =  &#10;\left ( \begin{array}{cccccc}&#10;-1   &amp;0   &amp;1   &amp;0   &amp;0    &amp;0 \\&#10;0    &amp;-1  &amp;0    &amp;-1   &amp;0   &amp;2 \\&#10;-1  &amp;-1  &amp;-1  &amp;1   &amp;2   &amp;0&#10;\end{array} \right )&#10;\end{displaymath}&#10;&#10;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293"/>
  <p:tag name="PICTUREFILESIZE" val="18154906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For the axisymmetric case, $r$ is identified with $x$ and $z$ with&#10;$y$. However, $\epsilon_{\theta \theta} = u_r/r$ needs to be &#10;incorporated in $\bm{B}$ so that&#10;\begin{displaymath}&#10;\bm{B} =  &#10;\left ( \begin{array}{cccccc}&#10;-1   &amp;0   &amp;1   &amp;0   &amp;0    &amp;0 \\&#10;0    &amp;-1  &amp;0    &amp;-1   &amp;0   &amp;2 \\&#10;-1  &amp;-1  &amp;-1  &amp;1   &amp;2   &amp;0 \\&#10;-1 +1/x - y/x &amp;0 &amp;1 - y/x &amp;0 &amp;2 y/x  &amp;0&#10;\end{array} \right )&#10;\end{displaymath}&#10;The stiffness matrix for element 1 is derived as&#10;\begin{displaymath}&#10;\bm{K}^e = \int_{V^e} \bm{B}^T \bm{C} \bm{B} dV,&#10;\end{displaymath}&#10;where&#10;for plane stress, $dV = t dx dy$, for plane strain &#10;$dV= dx dy$ (assuming unit thickness) and $dV = 2 \pi x dx dy$&#10;for axisymmetry.&#10;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4"/>
  <p:tag name="PICTUREFILESIZE" val="1587259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For axisymmetry we assume that&#10;\begin{displaymath}&#10;\frac{\partial}{\partial \theta} \simeq 0, &#10;u_\theta \simeq 0&#10;\end{displaymath}&#10;which leads to strains &#10;\begin{eqnarray}&#10;\epsilon_{rr} &amp;=&amp; \frac{\partial u_r}{\partial r} &#10;\nonumber \\&#10;\epsilon_{r \theta} &amp;=&amp; \frac{1}{2}&#10;\left ( \frac{1}{r} \frac{\partial u_r}{\partial&#10;\theta} + \frac{\partial u_\theta}{\partial r}&#10;- \frac{u_\theta}{r} \right ) \simeq 0 \nonumber \\&#10;\epsilon_{\theta \theta} &amp;=&amp; \frac{1}{r}&#10;\frac{\partial u_\theta}{\partial \theta} &#10;+ \frac{u_r}{r} \simeq \frac{u_r}{r} \nonumber \\&#10;\epsilon_{zz} &amp;=&amp; \frac{\partial u_z}{\partial z} \nonumber \\&#10;\epsilon_{rz} &amp;=&amp; \frac{\partial u_r}{\partial z} +&#10;\frac{\partial u_z}{\partial r} \nonumber \\&#10;\epsilon_{z \theta} &amp;\simeq&amp; 0&#10;\nonumber&#10;\end{eqnarray}&#10;Note that in the $(r,z)$ plane, the situation is similar to that in the &#10;plane strain case, i.e the in-plane and the out of plane normal strain are &#10;only non-zero.&#10;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5"/>
  <p:tag name="PICTUREFILESIZE" val="2291129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The constitutive equation becomes:&#10;\begin{displaymath}&#10;\left \{ \begin{array}{c}&#10;\sigma_{rr} \\ \sigma_{\theta \theta} \\ \sigma_{zz} \\&#10;\sigma_{z r} \end{array} \right \}&#10;= &#10;\frac{(1 - \nu) E}{(1+\nu)(1- 2 \nu)}&#10;\left ( \begin{array}{cccc}&#10;1 &amp;f &amp;f &amp;0 \\  &amp;1 &amp;f &amp;0 \\ &amp; &amp;1 &amp;0 \\ &amp; &amp; &amp;g&#10;\end{array} \right )&#10;\left \{ \begin{array}{c}&#10;\epsilon_{rr} \\ \epsilon_{\theta \theta} \\&#10;\epsilon_{zz} \\ \epsilon_{z r} \end{array}&#10;\right \}&#10;\end{displaymath}&#10;\\ \\&#10;\begin{eqnarray}&#10;f &amp;=&amp; \frac{\nu}{1 - \nu} \nonumber \\&#10;g &amp;=&amp; \frac{1 - 2 \nu}{2 (1 - \nu)} \nonumber &#10;\end{eqnarray}&#10;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294"/>
  <p:tag name="PICTUREFILESIZE" val="1306937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displaymath}&#10;\sigma_{rr}&#10;\end{displaymath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8"/>
  <p:tag name="PICTUREFILESIZE" val="145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displaymath}&#10;\sigma_{\theta \theta}&#10;\end{displaymath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9"/>
  <p:tag name="PICTUREFILESIZE" val="183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displaymath}&#10;\sigma_{zz}&#10;\end{displaymath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9"/>
  <p:tag name="PICTUREFILESIZE" val="176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Similarly, {\em plane stress} implies that &#10;$\sigma_{zz}=\sigma_{zx}=\sigma_{zy}=0$ so that the &#10;constitutive equations become:&#10;\begin{eqnarray}&#10;\sigma_{xx} &amp;=&amp; C_{xxxx} \epsilon_{xx} +&#10;C_{xxyy} \epsilon_{yy} + &#10;C_{xxzz} \epsilon_{zz} + 2 C_{xxxy} \epsilon_{xy} \nonumber \\&#10;\sigma_{yy} &amp;=&amp; C_{yyxx} \epsilon_{xx} +&#10;C_{yyyy} \epsilon_{yy} + &#10;C_{yyzz} \epsilon_{zz} + 2 C_{yyxy} \epsilon_{xy} \nonumber \\&#10;\sigma_{xy} &amp;=&amp; C_{xyxx} \epsilon_{xx} +&#10;C_{xyyy} \epsilon_{yy} + &#10;C_{xyzz} \epsilon_{zz} + 2 C_{xyxy} \epsilon_{xy} \nonumber &#10;\end{eqnarray}&#10;with,&#10;\begin{displaymath}&#10;C_{zzxx} \epsilon_{xx} + C_{zzyy} \epsilon_{yy}&#10;+ C_{zzzz} \epsilon_{zz} + 2 C_{zzxy} \epsilon_{xy} =0,&#10;\end{displaymath} &#10;leading to, for the isotropic case,&#10;\begin{displaymath}&#10;\left \{ \begin{array}{c}&#10;\sigma_{xx} \\ \sigma_{yy} \\ \sigma_{xy} \end{array} \right \} =&#10;\frac{E}{1-\nu^2}&#10;\left ( \begin{array}{ccc}&#10;1 &amp;\nu &amp;0 \\&#10;\nu &amp;1 &amp;0 \\&#10;0 &amp;0 &amp;(1-\nu)/2 &#10;\end{array} \right )&#10;\left \{ \begin{array}{c}&#10;\epsilon_{xx} \\ \epsilon_{yy} \\ 2\epsilon_{xy} \end{array} \right \}&#10;\end{displaymath}&#10;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5"/>
  <p:tag name="PICTUREFILESIZE" val="1658409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displaymath}&#10;\sigma_{zr}&#10;\end{displaymath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9"/>
  <p:tag name="PICTUREFILESIZE" val="166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The work done by surface tractions, body forces and point loads&#10;applied on a body is given by&#10;\begin{displaymath}&#10;W_E = \int_V \rho \bm{b} \cdot \bm{u} dV + \int_{\partial V} \bm{t} &#10;\cdot \bm{u} dS + \sum_i \bm{F}_i \cdot \bm{u}_i.&#10;\end{displaymath}&#10;Work done {\em on the body} is considered negative.&#10;&#10;As discussed earlier, {\em strain energy per unit volume} stored in an&#10;elastic body due to&#10;the stresses and strains generated is &#10;\begin{displaymath}&#10;U = \int_0^{\epsilon_{ij}} \sigma_{ij} d \epsilon_{ij}.&#10;\end{displaymath}&#10;The {\em internal work} is thus given as&#10;\begin{displaymath}&#10;W_I = \int_V U dV.&#10;\end{displaymath}&#10;The {\em potential energy} is defined as&#10;\begin{displaymath}&#10;\Pi = W_I - W_E.&#10;\end{displaymath}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5"/>
  <p:tag name="PICTUREFILESIZE" val="2224406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$P$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8"/>
  <p:tag name="PICTUREFILESIZE" val="1916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$L_1$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10"/>
  <p:tag name="PICTUREFILESIZE" val="2913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$L_2$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11"/>
  <p:tag name="PICTUREFILESIZE" val="3180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\begin{minipage}{3 in}&#10;The uniaxial stress strain behaviour of the bars is given by&#10;\begin{displaymath}&#10;\sigma = \left \{ \begin{array}{cc}&#10;E \sqrt{\epsilon}  &amp;\mbox{$\epsilon \geq 0$}\\&#10;-E \sqrt{-\epsilon}  &amp;\mbox{$\epsilon \leq 0$}&#10;\end{array} \right .&#10;\end{displaymath}&#10;From the free body diagram of the joint, it is easy to show that&#10;\begin{displaymath}&#10;F_1 = - \sqrt{3} P \; \mbox{and} \; F_2 = 2 P.&#10;\end{displaymath}&#10;The stresses and strains are consequently,&#10;\begin{displaymath}&#10;\sigma_1 = - \frac{\sqrt{3}P}{A_1}, \sigma_2 = \frac{2 P}{A_2},&#10;\end{displaymath}&#10;and&#10;\begin{displaymath}&#10;\epsilon_1 = - \frac{3 P^2}{A_1^2 E^2}, \epsilon_2 = \frac{4 P^2}{A_2^2 E^2}.&#10;\end{displaymath}&#10;\end{minipage}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217"/>
  <p:tag name="PICTUREFILESIZE" val="1273261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$30^o$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14"/>
  <p:tag name="PICTUREFILESIZE" val="2869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$P$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8"/>
  <p:tag name="PICTUREFILESIZE" val="1916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$30^o$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14"/>
  <p:tag name="PICTUREFILESIZE" val="2869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$F_1$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10"/>
  <p:tag name="PICTUREFILESIZE" val="2627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x_1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0"/>
  <p:tag name="PICTUREFILESIZE" val="52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$F_2$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10"/>
  <p:tag name="PICTUREFILESIZE" val="2627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The strain energy of the structure is &#10;\begin{displaymath} &#10;U = \int_0^{\epsilon_1} - E \sqrt{-\epsilon_1} d \epsilon_1 + &#10;\int_0^{\epsilon_2} E \sqrt{\epsilon_2} d \epsilon_2 =&#10;\frac{2 \sqrt{3} P^3}{A_1^3 E^2} + \frac{2}{3} \left ( \frac{8 P^3}{A_2^3&#10;E^2} \right ).&#10;\end{displaymath}&#10;The total stored internal energy is &#10;\begin{displaymath}&#10;W_I = \int U dV = \frac{2 \sqrt{3} P^3}{A_1^3 E^2} A_1 L_1+ \frac{2}{3} \left ( \frac{8 P^3}{A_2^3&#10;E^2} \right ) A_2 L_2,&#10;\end{displaymath}&#10;so that&#10;\begin{displaymath}&#10;W_I = \frac{2}{3} \left [ \left ( \frac{3 \sqrt{3} P^3 L_1}&#10;{A_1^2 E^2} \right ) + \left ( \frac{8 P^3 L_2}{A_2^2 E^2} \right )&#10;\right ].&#10;\end{displaymath}&#10;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10"/>
  <p:tag name="PICTUREFILESIZE" val="1300893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Consider a function of a function or a {\em functional} of a single function $u(x)$&#10;\begin{displaymath}&#10;J[u] = \int_a^b F(x,u,u^\prime) dx&#10;\end{displaymath}&#10;Additionally, essential boundary conditions are given as:&#10;\begin{displaymath}&#10;u(a)=u_0, u(b) = u_1&#10;\end{displaymath}&#10;&#10;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20"/>
  <p:tag name="PICTUREFILESIZE" val="791436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u_0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136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u_1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98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\begin{minipage}{3 in}&#10;\begin{displaymath}&#10;u(x) = y(x) + \epsilon \eta(x)&#10;\end{displaymath}&#10;\begin{displaymath}&#10;\eta(a)=\eta(b)=0&#10;\end{displaymath}&#10;\begin{displaymath}&#10;J[y+\epsilon \eta] = \int_a^b F[x,y+\epsilon \eta(x),&#10;y^\prime + \epsilon \eta^\prime] dx&#10;\end{displaymath}&#10;Let $J[y + \epsilon \eta]=\phi(\epsilon)$ \\&#10;Since $\phi(\epsilon)$ is minimum at &#10;$\epsilon=0$&#10;\begin{displaymath}&#10;\left .\frac{d}{d \epsilon}  [ J(u+ \epsilon \eta)] \right |_{\epsilon=0} = 0&#10;\end{displaymath} &#10;&#10;\begin{eqnarray}&#10;\phi^\prime ( \epsilon) &amp;=&amp; \nonumber \\&#10;&amp; &amp; \int_a^b&#10;\left [ F_u(x,y+\epsilon \eta, y^\prime + \epsilon&#10;\eta^\prime)  &#10; - \frac{d}{dx}   &#10;F_{u^\prime} (x,y+\epsilon \eta, y^\prime &#10;+ \epsilon \eta^\prime) \right ]  \eta(x) dx&#10;\nonumber \\&#10; &amp; &amp;+ F_{u^\prime}  (x, y + \epsilon \eta, y^\prime +&#10;\epsilon \eta^\prime) \eta(x) |_a^b&#10;\nonumber&#10;\end{eqnarray}&#10;\end{minipage}&#10;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20"/>
  <p:tag name="PICTUREFILESIZE" val="1867707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u_0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136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u_1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98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displaymath}&#10;0 = \phi^\prime(0) = \int_a^b \left [&#10;F_y (x,y,y^\prime) - \frac{d}{dx} F_{y^\prime}&#10;(x, y, y^\prime) \right ] \eta(x) dx&#10;\end{displaymath}&#10;$\Rightarrow$&#10;\begin{displaymath}&#10;F_y (x,y,y^\prime) - \frac{d}{dx} F_{y^\prime}&#10;(x, y, y^\prime) = 0&#10;\end{displaymath}&#10;as $\eta(x)$ is arbitrary. \\ \\&#10;{\bf Examples}:&#10;$J[u]= \int_a^b (1+u^{\prime 2}) dx=\mathrm{min}, u(a)=0, u(b)=1$ \\&#10;$\Rightarrow$ &#10;\begin{displaymath}&#10;2 u^{\prime \prime} = 0&#10;\end{displaymath}&#10;Again,&#10;\begin{displaymath}&#10;I[u] = \int_0^{\pi/2} [u^{\prime 2} - u^2] dx, &#10;u(0)=0, u(\pi/2)=1&#10;\end{displaymath}&#10;is minimised by the curve&#10;$u=\sin x$.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495"/>
  <p:tag name="PICTUREFILESIZE" val="15294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Let us call&#10;\begin{displaymath}&#10;\delta J = \left .\frac{d}{d \epsilon}  [ J(u+ \epsilon \eta)] \right |_{\epsilon=0} &#10;= \left .\frac{d}{d \epsilon}  [ J(u+ \epsilon \delta u)] \right |_{\epsilon=0}&#10;\end{displaymath} &#10;the {\em first variation} of $J[u]$, identifying $\delta u$ &#10;with $\eta$. &#10;Evidently, &#10;\begin{displaymath}&#10;\left . \frac{d}{d \epsilon} [ J(u+ \epsilon \delta u)] \right |_{\epsilon=0}&#10;= \left . \frac{d}{d \epsilon} [ J(u+ \epsilon \delta u, u^\prime +&#10;\epsilon \delta u^\prime)] \right |_{\epsilon=0},&#10;\end{displaymath}&#10;which gives&#10;\begin{displaymath}&#10;\delta J = \frac{\partial J}{\partial u} \delta u + &#10;\frac{\partial J}{\partial u^\prime} \delta u^\prime = \frac{\partial J}{\partial \bm{u}}&#10;\cdot \delta \bm{u}.&#10;\end{displaymath}&#10;where $\delta \bm{u}$ represents the vector of independent functions&#10;and shows that the variation of $J$ is the {\em directional derivative}&#10;in the direction of $\delta \bm{u}$.&#10;Then evidently, the Euler's equations &#10;follow from&#10;\begin{displaymath}&#10;\delta J =0.&#10;\end{displaymath}&#10;Extending this definition, the second variation may be defined as&#10;\begin{displaymath}&#10;\delta^2 J = \left .\frac{d}{d \epsilon}  &#10;[ \delta J(u+ \epsilon \delta u)] \right |_{\epsilon=0} &#10;\end{displaymath}&#10;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5"/>
  <p:tag name="PICTUREFILESIZE" val="2358427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x_2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0"/>
  <p:tag name="PICTUREFILESIZE" val="68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The $\delta$ operator has properties similar to the differential operator,&#10;i.e.&#10;\begin{eqnarray}&#10;\delta( J_1 \pm J_2) &amp;=&amp; \delta J_1 \pm \delta J_2 \nonumber \\&#10;\delta (J_1 J_2) &amp;=&amp; \delta J_1 J_2 + J_1 \delta J_2 \nonumber \\&#10;\delta \left ( \frac{J_1}{J_2} \right )&#10;&amp;=&amp; \frac{\delta J_1 J_2 - J_1 \delta J_2}{J_2^2} \nonumber \\&#10;\delta J^n &amp;=&amp; n J^{n-1} \delta J \nonumber&#10;\end{eqnarray}&#10;Moreover, the {\em commutative} property is also easy to prove:&#10;\begin{displaymath}&#10;\frac{d}{dx} \delta u = \delta \frac{d u}{d x},&#10;\end{displaymath}&#10;and&#10;\begin{displaymath}&#10;\delta \left ( \int_0^a u dx \right ) = \int_0^a \delta u dx.&#10;\end{displaymath}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00"/>
  <p:tag name="PICTUREFILESIZE" val="1550107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The concept can be extended to a functional of any number of &#10;functions of any number of independent variables. For example, consider&#10;\begin{displaymath}&#10;J[u,v] = \int_V F(x,y,u,v,u_x,v_x,u_y,v_y) dx dx.&#10;\end{displaymath}&#10;Then, the vanishing of the first variation of $J$ implies&#10;\begin{displaymath}&#10;\delta J = 0,&#10;\end{displaymath}&#10;implying that &#10;\begin{displaymath}&#10;\delta J = \int_V \left \{ \frac{\partial F}{\partial u} \delta u + &#10;\frac{\partial F}{\partial u_x} \delta u_x + \frac{\partial F}{\partial u_y} \delta u_y&#10;+ \frac{\partial F}{\partial v} \delta u + \frac{\partial F}{\partial v_x} \delta v_x&#10;+ \frac{\partial F}{\partial v_y} \delta v_y \right \} dx dy = 0.&#10;\end{displaymath}&#10;Using the {\em divergence theorem} on say, the second term, we get&#10;\begin{displaymath}&#10;\int_V \frac{\partial F}{\partial u_x} \frac{\partial \delta u}{\partial x} dx dy&#10;= \int_{\partial V} \frac{\partial F}{\partial u_x} \delta u n_x dS - &#10;\int_V \frac{\partial}{\partial x} \left ( \frac{\partial F}{\partial u_x}&#10;\right ) \delta u dx dy.&#10;\end{displaymath}&#10;In the above $n_x$ is the component of the outward unit normal to the &#10;boundary $\partial V$.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6"/>
  <p:tag name="PICTUREFILESIZE" val="2297502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Setting&#10;\begin{displaymath}&#10;\delta J = 0,&#10;\end{displaymath}&#10;yields, after collectiong terms containing $\delta u$ and $\delta v$,&#10;\begin{eqnarray}&#10;&amp;&amp; \int_V \left \{ \left [ \frac{\partial F}{\partial u}  &#10;\frac{\partial}{\partial x} \left ( \frac{\partial F}{\partial u_x} \right ) - &#10;\frac{\partial}{\partial y} \left ( \frac{\partial F}{\partial u_y} \right )&#10;\right ] \delta u \right .+ \nonumber \\&#10;&amp; &amp; \left . \left [ \frac{\partial F}{\partial v} - &#10;\frac{\partial}{\partial x} \left ( \frac{\partial F}{\partial v_x} \right ) - &#10;\frac{\partial}{\partial y} \left ( \frac{\partial F}{\partial v_y} \right )&#10;\right ] \delta v \right \} dx dy  \nonumber \\&#10;&amp; &amp;+ \int_{\partial V} \left [&#10;\left (\frac{\partial F}{\partial u_x} n_x  + \frac{\partial F}{\partial u_y} n_y &#10;\right ) \delta u&#10;+ &#10;\left ( \frac{\partial F}{\partial v_x} n_x  + \frac{\partial F}{\partial v_y} n_y&#10;\right ) \delta v \right ] ds&#10;= 0 \nonumber&#10;\end{eqnarray} &#10;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20"/>
  <p:tag name="PICTUREFILESIZE" val="1164956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Since $u,v$ are specified on $\partial V$, $\delta u = \delta v=0$ on &#10;$\partial V$. Applying the divergence theorem to all relevant terms and &#10;assuming at $\delta u$ and $\delta v$ are arbitrary functions, the &#10;Euler equations become:&#10;\begin{eqnarray}&#10;\frac{\partial F}{\partial u} - \frac{\partial}{\partial x} \left ( &#10;\frac{\partial F}{\partial u_x} \right )  &#10;- \frac{\partial}{\partial y} \left ( &#10;\frac{\partial F}{\partial u_y} \right )  &amp;=&amp; 0 \nonumber \\&#10;\frac{\partial F}{\partial v} - \frac{\partial}{\partial x} \left ( &#10;\frac{\partial F}{\partial v_x} \right )  &#10;- \frac{\partial}{\partial y} \left ( &#10;\frac{\partial F}{\partial v_y} \right )  &amp;=&amp; 0 \nonumber&#10;\end{eqnarray}&#10;Two kinds of boundary conditions on $\partial V$ can be derived. Firstly&#10;{\em essential boundary conditions}&#10;\begin{displaymath}&#10;\delta u = \delta v = 0,&#10;\end{displaymath}&#10;on $\delta V$, and {\em natural boundary conditions}&#10;\begin{eqnarray}&#10;\frac{\partial F}{\partial u_x} n_x  + \frac{\partial F}{\partial u_y} n_y &#10;&amp;=&amp; 0 \nonumber \\&#10;\frac{\partial F}{\partial v_x} n_x  + \frac{\partial F}{\partial v_y} n_y&#10;&amp;=&amp; 0 \nonumber&#10;\end{eqnarray}&#10;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5"/>
  <p:tag name="PICTUREFILESIZE" val="2118569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A simple example of functionals involving $u(x,y)$ is&#10;\begin{displaymath}&#10;J[u] = \int_V (u_x^2 + u_y^2) dV&#10;\end{displaymath}&#10;and $\bar{u}=f(x,y)$ on $\partial V$.&#10;&#10;Application of the Euler equation yields&#10;\begin{displaymath}&#10;u_{xx} + u_{yy} = 0&#10;\end{displaymath}&#10;which is the {\em Laplace equation}. Thus minimising the above &#10;funtional with the given essential boundary conditions is completely&#10;equivalent to solving the Laplace equation.&#10;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5"/>
  <p:tag name="PICTUREFILESIZE" val="1380587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As an example, consider a bar of length $L$, fixed at the left end &#10;($u(0)=0$) and subjected to a distributed axial load $f(x)$ and a point load &#10;$P$ at $x=L$. The potential energy of the system is easily shown to be&#10;\begin{displaymath}&#10;\Pi[u] = \int_0^L \left [ \frac{EA}{2} \left ( \frac{d u}{d x} \right )^2 &#10;- f u \right ] dx - P u(L).&#10;\end{displaymath}&#10;Let us see what is meant by $\delta \Pi=0$. &#10;\begin{displaymath}&#10;\delta \Pi = \int_0^L \left ( E A \frac{d u}{d x} \frac{d \delta u}&#10;{d x} - f \delta u \right ) dx - P \delta u(L) ,&#10;\end{displaymath}&#10;which, after integration by parts becomes&#10;\begin{eqnarray}&#10;\delta \Pi[u] &amp;=&amp; \int_0^L \delta u \left [ - \frac{d}{d x} \left ( E A&#10;\frac{d u}{d x} \right ) - f \right ] dx + \delta u(L) \left [&#10;\left ( E A \frac{d u}{d x} \right )_{x=L} - P \right ]   \nonumber \\&#10;&amp;&amp; -\delta u(0) \left ( E A \frac{d u}{d x} \right )_{x=0}. \nonumber&#10;\end{eqnarray}&#10;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5"/>
  <p:tag name="PICTUREFILESIZE" val="2070827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Thus, $\delta \Pi=0$ implies&#10;\begin{displaymath}&#10;- \frac{d}{d x} \left ( EA \frac{d u}{d x} \right ) - f = 0 \;\;&#10;\mbox{on $0&lt;x&lt;L$},&#10;\end{displaymath}&#10;and the natural boundary condition&#10;\begin{displaymath}&#10;EA \frac{d u}{d x} - P =0 \;\; \mbox{at $x=L$},&#10;\end{displaymath}&#10;alongwith the essential boundary consition $u(0)=0$.&#10;&#10;For an elastic bar under uniaxial loading, note that&#10;\begin{displaymath}&#10;\frac{d}{d x} \left ( EA \frac{d u}{d x} \right ) - f  = 0&#10;\end{displaymath}&#10;implies the equilibrium equation&#10;\begin{displaymath}&#10;\frac{d \sigma_{xx}}{d x} + f =0&#10;\end{displaymath}&#10;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256"/>
  <p:tag name="PICTUREFILESIZE" val="1529332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Define a {\em kinematically admissible} deformation field $\hat{u}_i(\bm{x})$&#10;in a solid as a field that satisfies the essential boundary consition on&#10;$\partial V_u$ and is everywhere continuous. Further assume that this field is differentiable as well so that&#10;strain field may be computed as&#10;\begin{displaymath}&#10;\hat{\epsilon}_{ij} = \frac{1}{2} \left ( \hat{u}_{i,j} + \hat{u}_{j,i} \right ).&#10;\end{displaymath}&#10;Note that this is not necessarily the actual displacement field in the solid.&#10;The potential energy for any kinematically admissible field is given as&#10;\begin{displaymath}&#10;\Pi[\hat{\bm{u}}] = \int_V U(\hat{\bm{u}})dV - \int_{V} \rho b_i \hat{u}_i dV&#10;- \int_{\partial V} t_i \hat{u}_i dS.&#10;\end{displaymath}&#10;The principle of {\em minimum potential energy} states that $\Pi[\hat{\bm{u}}]$&#10;is a minimum for $\hat{\bm{u}}=\bm{u}$, where $\bm{u}$ is the actual &#10;displacement field.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5"/>
  <p:tag name="PICTUREFILESIZE" val="1543369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As an example, consider a cylinder subjected to uniform pressure &#10;$p$ at the top face and sitting on a rigid frictionless base at $x_3=0$.&#10;Let us assume that the kinematically admissible field&#10;\begin{displaymath}&#10;\hat{u}_1 = \lambda_1 x_1, \hat{u}_2 = \lambda_2 x_2, \hat{u}_3=\lambda_3 x_3,&#10;\end{displaymath}&#10;is the solution to this problem. Then,&#10;\begin{displaymath}&#10;\hat{\epsilon}_{11} = \lambda_1, \hat{\epsilon}_{22}=\lambda_2,&#10;\hat{\epsilon}_{33}=\lambda_3.&#10;\end{displaymath}&#10;The strain energy density turns out to be (assuming isotropic elasticity)&#10;\begin{displaymath}&#10;U = \frac{E}{2(1+\nu)} \left \{ \lambda_1^2+ \lambda_2^2 +&#10;\lambda_3^2 + \frac{\nu}{1- 2 \nu} ( \lambda_1 + \lambda_2 &#10;+ \lambda_3 )^2 \right \}.&#10;\end{displaymath}&#10;Further,&#10;\begin{itemize}&#10;\item On the sides $\bm{t}=0$,&#10;\item On the bottom face, $t_1=t_2=0$ and&#10;\item on the top $t_3 = -p$.&#10;\end{itemize}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5"/>
  <p:tag name="PICTUREFILESIZE" val="2272147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Thus, the potential energy can be expressed as&#10;\begin{displaymath}&#10;\Pi = \int_V U dV + \int \int_A  \lambda_3 L p dA,&#10;\end{displaymath}&#10;leading to,&#10;\begin{displaymath}&#10;\Pi = \frac{A L E}{2(1+\nu)} \left \{ \lambda_1^2 + \lambda_2^2&#10;+ \lambda_3^2 + \frac{\nu}{1-2\nu} ( \lambda_1+\lambda_2 + &#10;\lambda_3)^2 \right \} + A \lambda_3 L p.&#10;\end{displaymath}&#10;For the actual fields&#10;\begin{displaymath}&#10;\frac{\partial \Pi}{\partial \lambda_i}=0 \;\; \mbox{for $i \in [1,3]$}.&#10;\end{displaymath}&#10;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14"/>
  <p:tag name="PICTUREFILESIZE" val="1213289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\theta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5"/>
  <p:tag name="PICTUREFILESIZE" val="438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The equations to be solved are&#10;\begin{eqnarray}&#10;\frac{ALE}{2(1+\nu)} \left \{ 2 \lambda_1 + \frac{2 \nu}{1-2 \nu} (&#10;\lambda_1 + \lambda_2 + \lambda_3 ) \right \} &amp;=&amp; 0 \nonumber \\&#10;\frac{ALE}{2(1+\nu)} \left \{ 2 \lambda_2 + \frac{2 \nu}{1-2 \nu} (&#10;\lambda_1 + \lambda_2 + \lambda_3 ) \right \} &amp;=&amp; 0 \nonumber \\&#10;\frac{ALE}{2(1+\nu)} \left \{ 2 \lambda_3 + \frac{2 \nu}{1-2 \nu} (&#10;\lambda_1 + \lambda_2 + \lambda_3 ) \right \} &#10;+ A L p &amp;=&amp; 0 \nonumber &#10;\end{eqnarray}&#10;the solution to which is &#10;\begin{displaymath}&#10;\lambda_1=\lambda_2 = \nu p/E, \lambda_3=p/E.&#10;\end{displaymath}&#10;The final displacement field looks plausible showing that our initial guess &#10;of the kinematically admissible field was good.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5"/>
  <p:tag name="PICTUREFILESIZE" val="1696947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{\em Castigliano's theorem} follows from the principle of minimum &#10;potential energy. Consider that the body is subjected to point loads &#10;$\bm{F}_i$ only&#10;and the displacements at the points of application of these loads is &#10;$\bm{u}_i$. &#10;&#10;Thus, the potential energy can be written as&#10;\begin{displaymath}&#10;\Pi = W_I - \sum_{i=1}^N \bm{F}_i \cdot \bm{u}_i,&#10;\end{displaymath}&#10;so that&#10;\begin{displaymath}&#10;\delta \Pi = \frac{\partial W_E}{\partial \bm{u}_i} \cdot \delta \bm{u}_i&#10;- \sum_{i=1}^N \bm{F}_i \cdot \delta \bm{u}_i = 0.&#10;\end{displaymath}&#10;As the variations in $\bm{u}_i$ are arbitrary, the above implies that&#10;\begin{displaymath}&#10;\frac{\partial W_E}{\partial \bm{u}_i} = \bm{F}_i,&#10;\end{displaymath}&#10;which is the Castigliano theorem.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5"/>
  <p:tag name="PICTUREFILESIZE" val="1984547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For an elastic solid, the potential energy is given by&#10;\begin{displaymath}&#10;\Pi[\bm{u}] = \int_V \left ( \frac{1}{2} \sigma_{ij} \epsilon_{ij} &#10;- \rho b_i u_i \right ) dV - \int_{\partial V_t} \hat{t}_i u_i dS.&#10;\end{displaymath}&#10;with essential boundary conditions $u_i = \hat{u}_i$ on $\partial V_u$.&#10;Further, for an isotropic material,&#10;\begin{displaymath}&#10;\sigma_{ij} = 2 \mu \epsilon_{ij} + \lambda \delta_{ij} \epsilon_{kk}.&#10;\end{displaymath}&#10;Further, using the strain displacement relation &#10;\begin{displaymath}&#10;\epsilon_{ij} = (1/2) ( u_{i,j} + u_{j,i} ), &#10;\end{displaymath}&#10;yields&#10;\begin{displaymath}&#10;\Pi[\bm{u}] = \int_V \left [ \frac{\mu}{2} (u_{i,j} + u_{j,i} )^2 +\frac{\lambda}{2}&#10;u_{i,i} u_{k,k} - \rho b_i u_i \right ] dV - \int_{\partial V_t} \hat{t}_i u_i dS.&#10;\end{displaymath}&#10;The first variation of the above with $\delta u_i=0$ on $\partial V_u$ gives&#10;\begin{displaymath}&#10;\delta \Pi = \int_V \left [ \frac{\mu}{2} (\delta u_{i,j} + \delta u_{j,i} ) (u_{i,j} + u_{j,i} )+\frac{\lambda}{2}&#10;\delta u_{i,i} u_{k,k} - \rho b_i \delta u_i \right ] dV - &#10;\int_{\partial V_t} \hat{t}_i \delta u_i dS.&#10;\end{displaymath}&#10;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5"/>
  <p:tag name="PICTUREFILESIZE" val="2319889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Use divergence theorem to show that&#10;\begin{eqnarray}&#10;\int_V \delta u_{i,j}(u_{i,j} + u_{j,i} ) dV &amp;=&amp; &#10;- \int_V \delta u_i (u_{i,j} + u_{j,i})_{,j} dV \nonumber \\&#10;&amp;+&amp; \int_{\partial V} \delta u_i ( u_{i,j} + u_{j,i} ) n_j dS.&#10;\nonumber&#10;\end{eqnarray}&#10;Further,&#10;\begin{eqnarray}&#10;0 &amp;=&amp; \int_V \left [ - \mu (u_{i,j} + u_{j,i} )_{,j} - \lambda u_{k,ki} - \rho b_i \right ]&#10;\delta u_i dV \nonumber \\&#10;&amp;+&amp; \int_{\partial V} \left [ \mu (u_{i,j} + u_{j,i} ) + \lambda u_{k,k} &#10;\delta_{ij} \right ] n_j \delta u_i dS - \int_{\partial V_t} \delta u_i&#10;\hat{t}_i dS \nonumber&#10;\end{eqnarray}&#10;Recognising that&#10;\begin{displaymath}&#10;\mu (u_{i,j} + u_{j,i} ) + \lambda u_{k,k} &#10;\delta_{ij} = \sigma_{ij},&#10;\end{displaymath}&#10;we get&#10;\begin{displaymath}&#10; \int_V \left [ - \mu (u_{i,j} + u_{j,i} )_{,j} - \lambda u_{k,ki} - \rho b_i \right ]&#10;\delta u_i dV &#10;+ \int_{\partial V_t}  \delta u_i&#10;(t_i - \hat{t}_i) dS = 0.&#10;\end{displaymath}&#10;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20"/>
  <p:tag name="PICTUREFILESIZE" val="2098756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Arbitrariness of $\delta u_i$ then leads to the {\em Navier's equation}&#10;of elasticity&#10;\begin{displaymath}&#10; \mu (u_{i,j} + u_{j,i} )_{,j} + \lambda u_{k,ki} + \rho b_i = 0 \;\;&#10;\mbox{in $V$, and}&#10;\end{displaymath}&#10;\begin{displaymath}&#10;t_i = \hat{t}_i \;\; \mbox{on $\partial V_t$}.&#10;\end{displaymath}&#10;Recall that the Navier's equation is the equilibrium equation expressed &#10;in terms of the displacements.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5"/>
  <p:tag name="PICTUREFILESIZE" val="805387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ewcommand{\vectornorm}[1]{\left|\left|#1\right|\right|}&#10;\noindent&#10;A {\em linear vector space} $V$ is a collection of vectors $u,v,w, \dots$ &#10;that obey the following rules:&#10;\begin{enumerate}&#10;\item {\bf Vector addition} To every pair of vectors $u$ and $v$ there corresponds a vector &#10;$u+v \in V$ that satisfies&#10; \begin{enumerate}&#10; \item $u+v=v+u$&#10; \item (u+v)+w = u +(v+w)&#10; \item there exists a unique vector $\Theta$ so that $u + \Theta=u$&#10; \item to every vector $u$ there exists a vector $-u$ so that &#10;$u + (-u) = \Theta$&#10; \end{enumerate}&#10;\item {\bf Scalar multiplication} To every vector $u$ and every real number&#10;$\alpha \in \mathbb{R}$ there exists a unique vector $\alpha u$ that &#10;obeys:&#10;\begin{enumerate}&#10;\item $\alpha(\beta u) = (\alpha \beta) u$&#10;\item $(\alpha+\beta) u = \alpha u + \beta u$&#10;\item $\alpha(u+v) = \alpha u + \beta v$&#10;\item $1 . u = u . 1$&#10;\end{enumerate}&#10;\end{enumerate}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4"/>
  <p:tag name="PICTUREFILESIZE" val="21224278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ewcommand{\vectornorm}[1]{\left|\left|#1\right|\right|}&#10;\noindent&#10;Examples include &#10;&#10;The set ${\cal P}$ of all polynomials of the form &#10;\begin{displaymath}&#10;p(x) = a_0 + a_1 x + a_2 x^2 + \dots&#10;\end{displaymath}&#10;where $a_0,a_1 \dots$ are real numbers, form a linear vector space with &#10;respect to the usual addition and scalar multiplication rules. Also, &#10;${\cal P}_n$, the set of polynomials of degree less than or equal to $n$ &#10;forms a vector space. However, the space of polynomials of degree &#10;exactly equal to $n$ does not form a vector space.&#10;&#10;The set&#10;\begin{displaymath}&#10;S_0 = \left \{ u: u(x) \in C^2[0,L], - \frac{d}{dx} \left ( a(x) &#10;\frac{d u}{d x} \right ) + c(x) u =0, \;\; 0&lt;x&lt;L \right \},&#10;\end{displaymath}&#10;forms a vector space under the usual rules of addition and scalar &#10;multiplication.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5"/>
  <p:tag name="PICTUREFILESIZE" val="1600889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ewcommand{\vectornorm}[1]{\left|\left|#1\right|\right|}&#10;\noindent&#10;Vector spaces endowed with a sense of the distance between two `points'&#10;is called a {\em normed vector space}. Norms have been introduced earlier&#10;and they meet the following requirements&#10;\begin{enumerate}&#10;\item $\vectornorm{u} \geq 0$ for all $u$ and &#10;$\vectornorm{u}=0$ only if $u=0$&#10;\item $\vectornorm{\alpha u} = \alpha \vectornorm{u}$&#10;\item $\vectornorm{u+v} \leq \vectornorm{u} + \vectornorm{v}$&#10;\end{enumerate}&#10;&#10;The nrom is a operation $\vectornorm{\cdot}: V \rightarrow \mathbb{R}$.&#10;It can be used to define the `distance' between two vectors and is called&#10;a {\em natural metric}.&#10;&#10;A normed vector space which is {\em complete} is called a {\em Banach space}.&#10;A complete space is one where every sequence $\{u_j \}$ converges to &#10;an element in the set.&#10;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5"/>
  <p:tag name="PICTUREFILESIZE" val="1534166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ewcommand{\vectornorm}[1]{\left|\left|#1\right|\right|}&#10;\noindent&#10;Now let us consider some special vector spaces. Consider an open &#10;domain $\Omega \in \mathbb{R}^3$ which is a set of points $\bm{x}=(x_1,&#10;x_2,x_3)$. The space of square integrable functions $u(\bm{x})$ &#10;is called the $L_2$ space and is defined as&#10;\begin{displaymath}&#10;L_2(\Omega) = \left \{ u(\bm{x}) : \int_\Omega \vert u(\bm{x}) \vert^2 d \bm{x}&#10;\right \},&#10;\end{displaymath}&#10;where $\int_\Omega u (\bm{x} ) d \bm{x}$, and &#10;$\int_\Omega \vert u(\bm{x}) \vert^2 d \bm{x}$ exist and are finite.&#10;&#10;In general {\em Lebesgue spaces} are defined for $1 \leq p \leq \infty$,&#10;\begin{displaymath}&#10;L_p(\Omega) = \left \{ u: \vectornorm{u}_p &lt; \infty \right \},&#10;\end{displaymath}&#10;where,&#10;\begin{displaymath}&#10;\vectornorm{u}_p = \left [ \int_\Omega \vert u(\bm{x}) \vert^p d &#10;\bm{x} \right ]^{1/p} &lt; \infty.&#10;\end{displaymath}&#10;&#10;For $p=\infty$ a special case known as the `sup norm' is defined as&#10;\begin{displaymath}&#10;\vectornorm{u}_\infty = \rm{sup} \{ \vert u(\bm{x}) | : \bm{x} \in \Omega \}.&#10;\end{displaymath}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5"/>
  <p:tag name="PICTUREFILESIZE" val="2089809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ewcommand{\vectornorm}[1]{\left|\left|#1\right|\right|}&#10;\noindent&#10;Another important normed space is the {\em Sobolev space} $W^{m,p}(\Omega)$. Let &#10;$C^m(\Omega)$ denote the set of all real-valued functions with $m$&#10;continuous derivatives defined in $\Omega \in \mathbb{R}^3$. We define on&#10;$C^m$ the norm, called the {\em Sobolev norm}&#10;\begin{displaymath}&#10;\vectornorm{u}_{m,p} = \left [ \int_\Omega \sum_{| \alpha | \leq m}&#10;\vert D^\alpha u (\bm{x}) \vert^p d \bm{x} \right ]^{1/p},&#10;\end{displaymath}&#10;for $1 \leq p \leq \infty$. Here $\alpha$ denotes a set of integers&#10;$(\alpha_1, \alpha_2 \dots \alpha_n)$  and $|\alpha| = \sum \alpha_i$&#10;so that&#10;\begin{displaymath}&#10;D^\alpha = \frac{\partial^{|\alpha|}}{\partial x_1^{\alpha_1} &#10;\partial x_2^{\alpha_2} \dots \partial x_n^{\alpha_n}}.&#10;\end{displaymath}&#10;For example, for $m=1, n=2$ and $1 \leq p \leq \infty$ we have &#10;$\alpha_1, \alpha_2=0,1$ so that&#10;\begin{displaymath}&#10;\vectornorm{u}_{1,p} = \left \{ \int_{\Omega \in \mathbb{R}^3}&#10;\left [ |u|^p + \left | \frac{d u}{d x} \right |^p + \left | \frac{d u}{d y} \right |^p&#10;\right ] dx dy \right \}^{1/p}.&#10;\end{displaymath}&#10;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4"/>
  <p:tag name="PICTUREFILESIZE" val="1854556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$\bm{e}_r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539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ewcommand{\vectornorm}[1]{\left|\left|#1\right|\right|}&#10;\noindent&#10;Similar to a norm we define an {\em inner product} between a pair of vectors.&#10;Again, the inner product obeys the following rules&#10;\begin{enumerate}&#10;\item $(u,v)_V = (v,u)_V$&#10;\item $(\alpha u, v)_V = \alpha (u,v)_V$&#10;\item $(u_1+u_2,v)_V = (u_1,v)_V + (u_2,v)_V$&#10;\item $(u,u)_V &gt; 0$ for all $u \neq 0$.&#10;\end{enumerate}&#10;&#10;Note that we can associate with every inner product, a norm as&#10;\begin{displaymath}&#10;\vectornorm{u}_V = \sqrt{(u,u)_V}.&#10;\end{displaymath}&#10;Also, two vectors are orthogonal if&#10;\begin{displaymath}&#10;(u,v)_V = 0.&#10;\end{displaymath}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4"/>
  <p:tag name="PICTUREFILESIZE" val="17971966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ewcommand{\vectornorm}[1]{\left|\left|#1\right|\right|}&#10;\noindent&#10;As an example consider the space $W^{m,2}(\Omega)$ (also called &#10;$H^m(\Omega)$ and the {\em Hilbert space of order $m$}) endowed with &#10;a inner product&#10;\begin{displaymath}&#10;(u,v)_m = \int_\Omega \sum_{|\alpha| \leq m} D^\alpha u (\bm{x})&#10;D^\alpha v(\bm{x}) d \bm{x}.&#10;\end{displaymath}&#10;For various values of $m$ we have,&#10;\begin{eqnarray}&#10;(u,v)_0 &amp;=&amp; \int_\Omega u v dx dy, \nonumber \\&#10;(u,v)_1 &amp;=&amp; \int_\Omega \left ( uv + \frac{\partial u}{\partial x}&#10;\frac{\partial v}{\partial x} + \frac{\partial u}{\partial y}&#10;\frac{\partial v}{\partial y} \right ) dx dy \nonumber &#10;\end{eqnarray}&#10;which induce norms&#10;\begin{displaymath}&#10;\vectornorm{u}_m = \sqrt{(u,u)_m}.&#10;\end{displaymath}&#10;Note that $H^0(\Omega) = L_2 (\Omega)$.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5"/>
  <p:tag name="PICTUREFILESIZE" val="18695078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ewcommand{\vectornorm}[1]{\left|\left|#1\right|\right|}&#10;\noindent&#10;Finally, a {\em linear transformation} of a vector $T: U \rightarrow V$ &#10;obeys&#10;\begin{enumerate}&#10;\item $T(\alpha u) = \alpha T(u)$ for all $u \in U$ and $\alpha \in \mathbb{R}$&#10;\item $T(u_1+u_2) = T(u_1) + T(u_2)$ for all $u_1,u_2 \in U$.&#10;\end{enumerate}&#10;&#10;Transformations that map vectors to real numbers are of special &#10;interest and are called {\em functionals}. &#10;&#10;A {\em linear functional} is a linear transformation $l: V \rightarrow &#10;\mathbb{R}$. For example,&#10;\begin{displaymath}&#10;l(u) = \int_a^b f u dx.&#10;\end{displaymath}&#10;Similarly, a linear transformation $B: V \times V \rightarrow \mathbb{R}$&#10;maps a pair of vectors $(u,v)$ is called a {\em bilinear form}. For example&#10;\begin{displaymath}&#10;B(u,v) = \int_a^b \left ( \frac{d u}{d x} \frac{d v}{d x} + u v \right ) dx.&#10;\end{displaymath}&#10;&#10;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4"/>
  <p:tag name="PICTUREFILESIZE" val="18929878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ewcommand{\vectornorm}[1]{\left|\left|#1\right|\right|}&#10;\noindent&#10;Consider a differential equation written as a linear transformation &#10;\begin{displaymath}&#10;A u = f,&#10;\end{displaymath}&#10;where $A: {\cal D} \rightarrow H$ and $f \in H$. Here $H$ denotes a Hilbert space.&#10;&#10;Examples are&#10;\begin{displaymath}&#10;A = - \frac{d}{d x} \left ( EA \frac{d}{dx} \right ) \; \mathrm{or} \;&#10;A = \frac{d^2}{d x^2} \left ( EI \frac{d^2}{dx^2} \right ),&#10;\end{displaymath}&#10;in $\Omega=[0,L]$. In these cases, $f \in H^0 = L_2(0,L)$ while &#10;$u \in C^2(0,L)$ in the first case and $\in C^4(0,L)$ in the second.&#10;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4"/>
  <p:tag name="PICTUREFILESIZE" val="1290707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ewcommand{\vectornorm}[1]{\left|\left|#1\right|\right|}&#10;\noindent&#10;An operator is {\em self adjoint} or {\em symmetric} if for all $u,v$&#10;\begin{displaymath}&#10;(Au, v)_H = (u, Av)_H.&#10;\end{displaymath}&#10;&#10;The operator $A$ is {\em strictly positive} if for all $u \neq 0$&#10;\begin{displaymath}&#10;(Au,u)_H &gt; 0.&#10;\end{displaymath}&#10;&#10;Every bilinear form generates a {\em quadratic form} which is a functional&#10;quadratic in its arguments, as&#10;\begin{displaymath}&#10;B(u,u) = Q(u).&#10;\end{displaymath} 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5"/>
  <p:tag name="PICTUREFILESIZE" val="1169489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ewcommand{\vectornorm}[1]{\left|\left|#1\right|\right|}&#10;\noindent&#10;{\bf Theorem:} If $A$ is a strictly positive operator in ${\cal D}$, then&#10;for $f \in H$,&#10;\begin{displaymath}&#10;A u = f&#10;\end{displaymath}&#10;has at most one solution in ${\cal D}$. &#10;&#10;{\bf Theorem:} Let $A$ be a positive operator in ${\cal D}$ and &#10;$f \in H$. Let $Au=f$ have a solution $u_0 \in {\cal D}$. Then the &#10;quadratic functional &#10;\begin{displaymath}&#10;I(u) = \frac{1}{2} (Au,u)_H - (f,u)_H&#10;\end{displaymath}&#10;assumes its minimal value in ${\cal D}$ for the element $u_0$. i.e.&#10;\begin{displaymath}&#10;I(u) \geq I(u_0),&#10;\end{displaymath}&#10;except for $u=u_0$ when $I(u)=I(u_0)$.&#10;&#10;The above theorem provides an important route to construct weak forms &#10;of problems governed by strong forms.&#10;&#10;For proofs to the above see, Reddy (2002), {\it Energy principles and &#10;variational methods in applied mechanics}, John Wiley and sons.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5"/>
  <p:tag name="PICTUREFILESIZE" val="2109366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ewcommand{\vectornorm}[1]{\left|\left|#1\right|\right|}&#10;\noindent&#10;Let us consider a differential equation in one variable that governs the &#10;transverse deformation $u(x)$ of a cable fixed at both ends and subjected &#10;to a transverse load $f(x)$. The tension in the cable is $a(x)$.&#10;\begin{displaymath}&#10;- \frac{d}{dx} \left [ a(x) \frac{d u}{d x} \right ] = f(x) \;\; \mbox{&#10;for $0&lt;x&lt;L$}&#10;\end{displaymath}&#10;with &#10;\begin{displaymath}&#10;u(0)=0, \; u(L)=0&#10;\end{displaymath}&#10;Let us choose $f \in L_2(0,L)$ and ${\cal D}$ as the subset of $H$ that&#10;contains functions that satisfy the end conditions and are differentiable upto&#10;the second order.&#10;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5"/>
  <p:tag name="PICTUREFILESIZE" val="1255769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ewcommand{\vectornorm}[1]{\left|\left|#1\right|\right|}&#10;\noindent&#10;The operator &#10;\begin{displaymath}&#10;A = - \frac{d}{dx} \left ( a(x) \frac{d }{d x} \right )&#10;\end{displaymath}&#10;is symmetric as&#10;\begin{eqnarray}&#10;(Au,v)_H &amp;=&amp; \int_0^L \left [ - \frac{d}{d x} \left ( a \frac{d u}{d x} \right )&#10;\right ] v dx \nonumber \\&#10;&amp;=&amp; - \left . a \frac{d u}{d x} v \right |_0^L + \int_0^L \frac{d v}{d x} &#10;\left ( a \frac{d u}{d x} \right ) dx \nonumber \\&#10;&amp;=&amp; \int_0^L \left [ - \frac{d}{dx} \left ( a \frac{d v}{d x} \right ) \right ] u dx&#10;= (u, Av)_H.&#10;\nonumber&#10;\end{eqnarray}&#10;In the above use the fact that as $u,v \in {\cal D}$, $u(0)=u(L)=v(0)=v(L)=0$.&#10;Thus the variational principle governing this problem is&#10;\begin{displaymath}&#10;\Pi(u) = \frac{1}{2} (Au, u)_H - (f,u)_H,&#10;\end{displaymath}&#10;i.e.&#10;\begin{displaymath}&#10;\Pi(u)=\frac{1}{2} \int_)^L a(x) \left ( \frac{d u}{d x} \right )^2 dx - \int_0^L f u dx.&#10;\end{displaymath}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4"/>
  <p:tag name="PICTUREFILESIZE" val="2447659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ewcommand{\vectornorm}[1]{\left|\left|#1\right|\right|}&#10;\noindent&#10;Consider another equation, now in two variables:&#10;\begin{displaymath}&#10;\nabla^2 \phi + c \phi + Q = 0&#10;\end{displaymath}&#10;$c$ and $Q$ are functions of position only.&#10;The operator is:&#10;\begin{displaymath}&#10;{\cal L}=  \frac{\partial^2}{\partial x^2}+&#10;\frac{\partial^2}{\partial y^2}+c ,&#10;f=-Q&#10;\end{displaymath}&#10;The operator is self adjoint as&#10;\begin{eqnarray}&#10;&amp; &amp; ({\cal L} \phi, \psi)_H = \int_V \psi  \left \{ \frac{\partial^2 \phi}{\partial&#10;x^2} + \frac{\partial^2 \phi}{\partial&#10;y^2} \right \} dV \;\; \mbox{can be evaluated using} \nonumber \\&#10;&amp; &amp; \int_V \psi \frac{\partial^2 \phi}{\partial&#10;x^2} dV = \int_{\partial V} \psi &#10;\frac{\partial \phi}{\partial x} n_x dS - &#10;\int_V \frac{\partial \psi}{\partial x}&#10;\frac{\partial \phi}{\partial x} dV \nonumber \\&#10;&amp; \mbox{Similarly} &amp; \int_V \phi \frac{\partial^2 \psi}{\partial&#10;x^2} dV = \int_{\partial V} \phi &#10;\frac{\partial \psi}{\partial x} n_x dS - &#10;\int_V \frac{\partial \phi}{\partial x}&#10;\frac{\partial \psi}{\partial x} dV \nonumber &#10;\end{eqnarray}&#10;Thus,&#10;\begin{displaymath}&#10;({\cal L} \phi, \psi)_H = ({\cal L} \psi, \phi)_H + \int_{\partial V} \left ( &#10;\phi \frac{\partial \psi}{\partial n} - \psi \frac{\partial \phi}{\partial n} \right ) dS.&#10;\end{displaymath}&#10;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31"/>
  <p:tag name="PICTUREFILESIZE" val="2245091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ewcommand{\vectornorm}[1]{\left|\left|#1\right|\right|}&#10;\noindent&#10;The boundary term is zero since at the boundary $\partial V$, either&#10;$\phi=\psi$ is specified or $\phi_{,n}=\psi_{,n}$ is specified. Thus&#10;${\cal L}$ is self adjoint. &#10;&#10;Thus the variational principle corresponsding to this equation becomes:&#10;\begin{displaymath}&#10;\Pi = \frac{1}{2} ({\cal L} \phi, \phi)_H - (Q,\phi)_H.&#10;\end{displaymath}&#10;yielding&#10;\begin{displaymath}&#10;\int_V \left \{ \frac{1}{2} \phi \left [&#10;\frac{\partial^2 \phi}{\partial x^2} + &#10;\frac{\partial^2 \phi}{\partial y^2} + c \phi&#10;\right ] + Q \phi \right \} dV&#10;\end{displaymath}&#10;or, applying Gauss law,&#10;\begin{displaymath}&#10;\Pi =  \int_V \left [ \frac{1}{2}&#10;\left ( \frac{\partial \phi}{\partial x} \right )^2 +&#10;\frac{1}{2}&#10;\left ( \frac{\partial \phi}{\partial y} \right )^2&#10;+ \frac{1}{2} c \phi^2 - Q \phi \right ] dV + &#10;\mbox{boundary terms}&#10;\end{displaymath}&#10;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5"/>
  <p:tag name="PICTUREFILESIZE" val="1600889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$\bm{e}_\theta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617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ewcommand{\vectornorm}[1]{\left|\left|#1\right|\right|}&#10;\noindent&#10;Equations governing bending of a Timoshenko beam with &#10;$w$ being the trnsverse deflection and $\phi_x$ the rotation:&#10;\begin{eqnarray}&#10;-\frac{d}{d x} \left [ S \left ( \frac{d w}{d x} + \phi_x \right )&#10;\right ] + c_f w &amp;=&amp; q \nonumber \\&#10;-\frac{d}{d x} \left ( D \frac{d \phi_x}{d x} \right ) + S&#10;\left ( \frac{d w}{d x} + \phi_x \right ) &amp;=&amp; 0 \nonumber &#10;\end{eqnarray}&#10;$S$ shear stiffness, $D$ bending stiffness, $w$ transverse deflection, &#10;$c_f$ foundation modulus.&#10;&#10;Here,&#10;\begin{displaymath}&#10;A = \left ( \begin{array}{cc}&#10;- S \frac{d^2}{d x^2}  + c_f  &amp; - S\frac{d}{d x} \\&#10;- S \frac{d}{d x}    &amp; - D \frac{d^2}{d x^2} + S&#10;\end{array} \right )&#10;\end{displaymath}&#10;\begin{displaymath}&#10;f= \left \{ \begin{array}{c}&#10; q \\ 0 \end{array} \right \} \; \rm{and} \; u =  \left \{ \begin{array}{c}&#10; w \\ \phi_x \end{array} \right \}&#10;\end{displaymath}&#10;so that the equations can be represented as &#10;\begin{displaymath}&#10;A u = f.&#10;\end{displaymath}&#10;&#10;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4"/>
  <p:tag name="PICTUREFILESIZE" val="2179787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ewcommand{\vectornorm}[1]{\left|\left|#1\right|\right|}&#10;\noindent&#10;It is easily shown that under the following boundary conditions:&#10;\begin{displaymath}&#10;w(0)=\phi_x(0)=0, \left [ S \left ( \frac{d w}{d x} + \phi_x \right )&#10;\right]_{x=L} = F_0, \left [ D \frac{d \phi_x}{d x} \right ]_{x=L} = M_0&#10;\end{displaymath}&#10;$A$ is self adjoint. Now,&#10;\begin{eqnarray}&#10;(Au,u)_H &amp;=&amp; \int_0^L\left [ - S w \frac{d}{dx} \left ( \frac{d w}{d x} + \phi_x &#10;\right ) + S \phi \left ( \frac{d w}{d x} + \phi_x \right ) + c_f w^2 &#10;- D \phi_x \frac{d^2 \phi_x}{d x^2} \right ] dx \nonumber \\&#10;&amp;=&amp; \int_0^L  \left [S \left ( \frac{d w}{d x} + \phi_x \right )^2 + D \left ( \frac{d &#10;\phi_x}{d x} \right )^2 + c_f w^2 \right ] dx \nonumber \\&#10;&amp; &amp;-\left . \left [ S w \left ( \frac{d w}{d x} + \phi_x \right ) + D \phi_x \frac{d \phi_x}{d x}&#10;\right ] \right |_0^L   \nonumber&#10;\end{eqnarray}&#10;Thus, the variational principle is&#10;\begin{eqnarray}&#10;\Pi(w, \phi_x) &amp;=&amp; \frac{1}{2} \int_0^L  \left [S \left ( \frac{d w}{d x} + \phi_x \right )^2 + D \left ( \frac{d &#10;\phi_x}{d x} \right )^2 + c_f w^2 \right ] dx - \int_0^L wq dx &#10;\nonumber \\&#10;&amp; &amp; -\left . (w F_0 + \phi_x M_0 ) \right |_L \nonumber&#10;\end{eqnarray}&#10;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65"/>
  <p:tag name="PICTUREFILESIZE" val="24440506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\begin{center}&#10;{\bf Assignment 2} \\&#10;Variational Methods&#10;\end{center}&#10;\begin{enumerate}&#10;\item[Pr.1:] Using the Euler Lagrange equation, find the extremal of the &#10;following functional&#10;\begin{displaymath}&#10;\Pi[y] = \int_a^b \left [ 12 x y + \left ( y^\prime \right )^2 \right ] dx.&#10;\end{displaymath}&#10;\item[Pr. 2:] Consider a functional consisting of several independent &#10;functions of {\em one} variable, i.e.&#10;\begin{displaymath}&#10;J[y_1, y_2, \dots y_n] = \int_a^b F(x, y_1, y_2 \dots y_n, y_1^\prime,&#10;\dots y_n^\prime) dx.&#10;\end{displaymath}&#10;Using the definition of $\delta J$, show that the stationary condition&#10;$\delta J=0$ implies the Euler-Lagrange equation&#10;\begin{displaymath}&#10;\frac{\partial F}{\partial y_k} - \frac{d}{d x} \frac{\partial F}{\partial y_k^\prime}&#10;= 0,&#10;\end{displaymath}&#10;where, $k=1, \dots n$. Now, derive the governing deq for&#10;\begin{displaymath}&#10;F = y_1 y_2^2 + y_1^2 y_2 + y_1^\prime y_2^\prime.&#10;\end{displaymath}&#10;\end{enumerate}&#10;\end{document}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350"/>
  <p:tag name="PICTUREFILESIZE" val="785006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\begin{enumerate}&#10;\item[Pr.3:] Show that minimisation of &#10;\begin{eqnarray}&#10;J[ \phi(x,y) ] &amp;=&amp; \int_A \left \{ \frac{1}{2} \phi_x^2 + \frac{1}{2} \phi_y^2 + f \phi \right \}&#10;dx dy \nonumber \\&#10;J[\phi(x,t)] &amp;=&amp; \int_A \left \{ \frac{1}{2} \phi_x^2 - \frac{1}{2 c^2} &#10;\phi_t^2 \right \} dx dy, \nonumber&#10;\end{eqnarray}&#10;yield the 2-dimensional Poisson's equation and one dimensional wave &#10;equation respectively.&#10;\item[Pr. 4:] A classical problem in the calculus of variations is the &#10;so-called {\em Brachistochrone problem}. Suppose that a particle &#10;of mass $m$ is moving along some plane curve $y(x)$ under gravity. It &#10;starts from rest at point $a$ and has to travel along the &#10;curve to a fixed point $b$. What is the shape of the curve so that the time &#10;taken to travel from $a$ to $b$ is a minimum? First show that the time of&#10;descent is &#10;\begin{displaymath}&#10;T = \int_0^{x_b} \dfrac{\sqrt{1 + \left ( \dfrac{dy}{dx} \right )^2}}&#10;{\sqrt{2 g y}},&#10;\end{displaymath}&#10;where, $a:(0,0)$ and $b:(x_b,y_b)$. The Euler Lagrange equation will yield the &#10;deq for $y(x)$. The solution is NOT a straight line!&#10;\end{enumerate}&#10;\end{document}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350"/>
  <p:tag name="PICTUREFILESIZE" val="82180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\begin{enumerate}&#10;\item[Pr 5:] Consider the solution to the pde&#10;\begin{displaymath}&#10;- \frac{\partial}{\partial x} \left (a_1 \frac{\partial \phi}{\partial x} \right )&#10;- \frac{\partial}{\partial y} \left (a_a \frac{\partial \phi}{\partial y} \right )&#10;+ a_0 \phi = f&#10;\end{displaymath}&#10;in the 2-d domain $V$. Here $a_i$ are constants. Show that a &#10;variational form of this problem exists and derive the variational &#10;statement. Further, derive the forms of the essential and natural boundary &#10;conditions necessary to solve this problem.&#10;\item[Pr 6:] Consider a special case of the above variational problem where &#10;$a_1 = a_2 = k$ and $a_0=0$. Also, $V$ is the rectangular domain &#10;$0 &lt; x &lt; 1, 0 &lt; y &lt; 1$. On the sides $x=1$ and $y=1$, $\phi=0$. On &#10;the sides $x=0$ and $y=0$, $\partial \phi /\partial n=0$. The function $f$ &#10;is specified.&#10;&#10;Consider a two parameter trial solution of the &#10;form&#10;\begin{displaymath}&#10;\hat{\phi}(x,y) = a_1 \cos \frac{\pi}{2} x \cos \frac{3 \pi}{2} y +&#10;a_2 \cos \frac{3 \pi}{2} x \cos \frac{3 \pi}{2} y,&#10;\end{displaymath}&#10;find the best choices for $a_1$ and $a_2$.&#10;&#10;\end{enumerate}&#10;\end{document}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346"/>
  <p:tag name="PICTUREFILESIZE" val="67637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\begin{enumerate}&#10;\item[Pr. 7:] Navier Stokes equation for two-dimensional flow of viscous,&#10;incompressible fluids is stated as:&#10;\begin{eqnarray}&#10;u \frac{\partial u}{\partial x} + v \frac{\partial u}{\partial y} &amp;=&amp;&#10;- \frac{1}{\rho}  \frac{\partial P}{\partial x} + &#10;\nu \left ( \frac{\partial^2 u}{\partial x^2} + \frac{\partial^2 u}{\partial y^2} &#10;\right ) \nonumber \\&#10;u \frac{\partial v}{\partial x} + v \frac{\partial v}{\partial y} &amp;=&amp;&#10;- \frac{1}{\rho}  \frac{\partial P}{\partial y} + &#10;\nu \left ( \frac{\partial^2 v}{\partial x^2} + \frac{\partial^2 v}{\partial y^2} &#10;\right ) \nonumber \\&#10;\frac{\partial u}{\partial x} + \frac{\partial v}{\partial y} &amp;=&amp; 0&#10; \nonumber &#10;\end{eqnarray}&#10;\end{enumerate}&#10;in the domain $V$, with $u=u_0$ and $v=v_0$ on $\partial V_u$ and&#10;\begin{eqnarray}&#10;\nu \left ( \frac{\partial u}{\partial x} n_x + \frac{\partial u}{\partial y} n_y&#10;\right ) - \frac{1}{\rho} P n_x &amp;=&amp; \bar{t}_x \nonumber \\&#10;\nu \left ( \frac{\partial u}{\partial x} n_x + \frac{\partial u}{\partial y} n_y&#10;\right ) - \frac{1}{\rho} P n_y &amp;=&amp; \bar{t}_y \nonumber &#10;\end{eqnarray}&#10;on $\partial V_t$. The symbols have usual meanings, i.e $u,v$ are components &#10;of velocity, $P$ is the hydrostatic pressure, $n_x, n_y$ are components&#10;of the normal to $\partial V$ and $\nu$ is the viscosity. Find the weak form&#10;for this problem.&#10;&#10;&#10;\end{document}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350"/>
  <p:tag name="PICTUREFILESIZE" val="739006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\begin{enumerate}&#10;\item[Pr. 8:] Consider the deq&#10;\begin{displaymath}&#10;- \frac{d^2 u}{d x^2} - u + x^2 = 0,&#10;\end{displaymath}&#10;with $u(0)=0, u^\prime(1)=1$. Consider approximating functions of the &#10;form $\phi_0 = a + bx$, $\phi_1 = a + bx + cx^2$ and &#10;$\phi_2 = a + bx + dx^3$. Using the Galerkin method solve the &#10;above problem.&#10;\end{enumerate}&#10;\end{document}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350"/>
  <p:tag name="PICTUREFILESIZE" val="223806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ewcommand{\vectornorm}[1]{\left|\left|#1\right|\right|}&#10;\noindent&#10;In the {\rm Rayleigh-Ritz method}, the approximation to the field &#10;variable is made as:&#10;\begin{displaymath}&#10;u^h (x) = \sum_{j=1}^N c_j \phi_j(x) + \phi_0.&#10;\end{displaymath}&#10;Here we assume that our problem requires us to solve for one field &#10;variable at a point. The approximation functions should satisfy&#10;\begin{enumerate}&#10;\item $\phi_0$ must satisfy the essential boundary conditions so that&#10;the approximation $u^h$ is admissible. Further, if homogeneous boundary&#10;conditions are present, $\phi_i$ must satisfy them.&#10;\item The $\phi_i$ should be contonuous to the extent required &#10;by the variational problem&#10;\item The set $\{ \phi_i \}$'s must be linearly independent and {\em complete}.&#10;Completeness means that all terms upto the highest order term &#10;must be included. eg $\phi_1 = a_1 x$,  $\phi_2=a_2 x^2 + a_3 x^3$.&#10;\end{enumerate}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5"/>
  <p:tag name="PICTUREFILESIZE" val="19270278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ewcommand{\vectornorm}[1]{\left|\left|#1\right|\right|}&#10;\noindent&#10;We know that the variational statement is of the form &#10;\begin{displaymath}&#10;I(u) = \frac{1}{2} (Au,u)_H - (f,u)_H.&#10;\end{displaymath}&#10;We are interested particularly in cases where $(Au,u)$ is a bilinear form &#10;$B(u,u)$ and $(f,u)_H$ is a linear form $l(u)$. Then the &#10;approximation to $\Pi$ becomes:&#10;\begin{displaymath}&#10;\Pi = \frac{1}{2}B \left (  \left \{ \sum_{j=1}^N  c_j \phi_j +  \phi_0 \right \},&#10;\left \{ \sum_{j=1}^N  c_j \phi_j +  \phi_0 \right \} \right ) - &#10;l(\sum_{j=1}^N  c_j \phi_j +  \phi_0)&#10;\end{displaymath}&#10;and thus&#10;\begin{displaymath}&#10;\Pi = \Pi(c_1,c_2, \dots c_N).&#10;\end{displaymath}&#10;We need $\delta \Pi=0$ so that&#10;\begin{displaymath}&#10;\frac{\partial \Pi}{\partial \bm{c}} \cdot \delta \bm{c} = 0,&#10;\end{displaymath}&#10;which for arbitrary $\delta \bm{c}$ implies that&#10;\begin{displaymath}&#10;\frac{\partial \Pi}{\partial c_i} = 0 \;\;\; \mbox{$i \in [1,N]$}&#10;\end{displaymath}&#10;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4"/>
  <p:tag name="PICTUREFILESIZE" val="22658278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ewcommand{\vectornorm}[1]{\left|\left|#1\right|\right|}&#10;\noindent&#10;As an example, consider the problem of the uniaxial bar considered earlier&#10;with $f(x)=cx$ and without the end load.&#10;\begin{displaymath}&#10;\Pi = \int_0^L \frac{1}{2} E \left ( &#10;\frac{d u}{d x}\right )^2 A dx - \int_0^L &#10;u c x dx&#10;\end{displaymath}&#10;Also, $u(0)=0$.&#10;&#10;Differential equation corresponding to the problem is obtained from the &#10;Euler Lagrange equation and is&#10;\begin{displaymath}&#10;A E u_{,xx} + c x =0&#10;\end{displaymath}&#10;Exact solution is easy to obtain&#10;\begin{displaymath}&#10;u = \frac{c}{6 A E} (3 L^2 x - x^3)&#10;\end{displaymath}&#10;We will now solve it with the Rayleigh Ritz technique.&#10;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5"/>
  <p:tag name="PICTUREFILESIZE" val="1879286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r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34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ewcommand{\vectornorm}[1]{\left|\left|#1\right|\right|}&#10;\noindent&#10;Inserting the approximation&#10;\begin{displaymath}&#10;u^h = \phi_0 + \sum_{i=1}^N c_i \phi_i,&#10;\end{displaymath}&#10;we have&#10;\begin{displaymath}&#10;\frac{d u^h}{d x} = \frac{d \phi_0}{d x} + \sum_{i=1}^N c_i\frac{d \phi_i}{d x}.&#10;\end{displaymath}&#10;Further&#10;\begin{displaymath}&#10;\Pi(c_1, c_2 \dots c_N) = \int_0^L \left [ \frac{1}{2} E A \left ( &#10;\frac{d \phi_0}{d x} + \sum_{i=1}^N c_i\frac{d \phi_i}{d x} \right )^2 &#10;- c\left ( \phi_0 + \sum_{i=1}^N c_i \phi_i \right ) x \right ] dx.&#10;\end{displaymath}&#10;so that&#10;\begin{displaymath}&#10;\frac{\partial \Pi}{\partial c_j} = &#10;\int_0^L \left [  E A \frac{d \phi_j}{d x} \left ( &#10;\frac{d \phi_0}{d x} + \sum_{i=1}^N c_i\frac{d \phi_i}{d x} \right ) &#10;- c \phi_j  x \right ] dx = 0,&#10;\end{displaymath}&#10;for $j \in[1,N]$&#10;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0"/>
  <p:tag name="PICTUREFILESIZE" val="22956478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ewcommand{\vectornorm}[1]{\left|\left|#1\right|\right|}&#10;\noindent&#10;Each of the $N$ simultaneous equations can be rewritten as&#10;\begin{displaymath}&#10;c_1 \int_0^L \frac{d \phi_j}{d x}  \frac{d \phi_1}{d x} dx +&#10;c_2 \int_0^L \frac{d \phi_j}{d x}  \frac{d \phi_2}{d x} dx + \dots&#10;=&#10;-\int_0^L   E A \frac{d \phi_j}{d x}  &#10;\frac{d \phi_0}{d x} dx +  &#10;\int_0^L c \phi_j  x dx,&#10;\end{displaymath}&#10;for $j\in[1,N]$, leading to a matrix equation of the form&#10;\begin{displaymath}&#10;a_{ij} c_j = b_j,&#10;\end{displaymath}&#10;with &#10;\begin{eqnarray}&#10;a_{ij} &amp;=&amp; \int_0^L \frac{d \phi_i}{d x}  \frac{d \phi_j}{d x} dx &#10;\nonumber \\&#10;b_j &amp;=&amp; -\int_0^L   E A \frac{d \phi_j}{d x}  &#10;\frac{d \phi_0}{d x} dx +  &#10;\int_0^L c \phi_j  x dx, \nonumber&#10;\end{eqnarray}&#10;&#10;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4"/>
  <p:tag name="PICTUREFILESIZE" val="16537966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newcommand{\bm}[1]{\mbox{\boldmath $#1$}}&#10;First try: use just $u^h=a_1 x$&#10;\begin{displaymath}&#10;\Pi = \frac{A E L}{2} a_1^2 - \frac{c L^3}{3} a_1&#10;\end{displaymath}&#10;$d \Pi/d a_1$ yields $a_1 = c L^2/3 A E$. Thus&#10;\begin{displaymath}&#10;u^h = \frac{c L^2}{3 A E} x, \sigma=\frac{c L^2}{3 A}&#10;\end{displaymath}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54"/>
  <p:tag name="PICTUREFILESIZE" val="58537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Second try: 2 term solution, i.e use&#10;$\partial \Pi/\partial a_1 = 0$ and &#10;$\partial \Pi/\partial a_2 = 0$&#10;\begin{displaymath}&#10;A E L \left ( \begin{array}{cc}&#10;1 &amp;L \\ L &amp; 4 L^2/3 \end{array} \right )&#10;\left \{ \begin{array}{c} &#10;a_1 \\ a_2 \end{array} \right \} = &#10;\frac{c L^2}{12}&#10;\left \{ \begin{array}{c} &#10;4 \\ 3L \end{array} \right \}&#10;\end{displaymath}&#10;This gives&#10;\begin{displaymath}&#10;u^h = \frac{c L}{12 A E} ( 7 L x - 3 x^2)&#10;\end{displaymath}&#10;Using $u^h=a_1 x + a_2 x^2 + a_3 x^3$ gives&#10;\begin{displaymath}&#10;a_1= \frac{c L^2}{2 A E}, a_2=0, a_3 = -\frac{c}&#10;{6 A E}&#10;\end{displaymath}&#10;i.e the correct solution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66"/>
  <p:tag name="PICTUREFILESIZE" val="13008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ewcommand{\vectornorm}[1]{\left|\left|#1\right|\right|}&#10;\noindent&#10;Again (in a 1-d example) assume&#10;for a differential equation&#10;\begin{displaymath}&#10;A \phi - b = 0&#10;\end{displaymath}&#10;a solution of the form&#10;\begin{displaymath}&#10;\phi^h = \phi_0 + \sum_{j=1}^N c_j \phi_j&#10;\end{displaymath}&#10;such that the {\em residual} is&#10;\begin{displaymath}&#10;R = A \phi^h - b \neq 0.&#10;\end{displaymath}&#10;Then the {\it weighted residual} is defined as&#10;\begin{displaymath}&#10;\int_V \psi_i R (x,c_j) dx = 0&#10;\end{displaymath}&#10;where $\psi_j$ are {\it weight functions}. The fact that the corresponding residual &#10;and the weight function are orthogonal generates a weak form.&#10;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5"/>
  <p:tag name="PICTUREFILESIZE" val="1888489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ewcommand{\vectornorm}[1]{\left|\left|#1\right|\right|}&#10;\noindent&#10;In general, for a equation of the form&#10;\begin{displaymath}&#10;\bm{A} \bm{u} - \bm{b} = 0,&#10;\end{displaymath}&#10;where $\bm{u}$ is a vector field variable, and $\bm{A}$ represents &#10;a set of pde's,&#10;assume&#10;\begin{displaymath}&#10;\bm{u}^h = \sum_{j=1}^N c_j \bm{u}_j + \bm{u}_0&#10;\end{displaymath}&#10;we have&#10;\begin{displaymath}&#10;\int_V \bm{\psi}_i \cdot \bm{R} (\bm{x}, c_j) dV = 0&#10;\end{displaymath}&#10;As the operator $\bm{A}$ is linear,&#10;\begin{displaymath}&#10;\bm{A} \bm{u}^h = \sum_{j=1}^N c_j \bm{A} \bm{u}_j + \bm{A} \bm{u}_0&#10;\end{displaymath}&#10;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23"/>
  <p:tag name="PICTUREFILESIZE" val="1767675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ewcommand{\vectornorm}[1]{\left|\left|#1\right|\right|}&#10;\noindent&#10;and thus,&#10;\begin{displaymath}&#10;\sum_{j=1}^N \left [ \int_V \bm{\psi}_i \cdot \bm{A} \bm{u}_j dV \right ] \bm{c}&#10;= \int_V \bm{\psi}_i \cdot [\bm{b}-\bm{A} \bm{u}_0 ] dV&#10;\end{displaymath}&#10;$\Rightarrow$  $\bm{K} \bm{c} = \bm{F}$, where,&#10;\begin{displaymath}&#10;K_{ij} = \int_V \bm{\psi}_i \cdot \bm{A} \bm{u}_j dV,&#10;F_i = \int_V \bm{\psi}_i \cdot \left [ \bm{b} - \bm{A} \bm{u}_0 \right ]&#10;dV&#10;\end{displaymath}&#10;Various schemes can be used to choose $\psi_i$'s. &#10;\begin{displaymath}&#10;\bm{\psi}_i \neq \bm{u}_i \;\;\; \mbox{\em Petrov-Galerkin scheme}&#10;\end{displaymath}&#10;\begin{displaymath}&#10;\bm{\psi}_i = \bm{u}_i \;\;\; \mbox{\em Galerkin scheme}&#10;\end{displaymath}&#10;\begin{displaymath}&#10;\bm{\psi}_i=\delta(\bm{x} - \bm{x}_i) \;\;\; \mbox{\em Collocation scheme}&#10;\end{displaymath}&#10;\begin{displaymath}&#10;\bm{\psi}_i = \bm{\cal L} \bm{u}_i  \;\;\; \mbox{\em Least square scheme}&#10;\end{displaymath}&#10;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278"/>
  <p:tag name="PICTUREFILESIZE" val="1491509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begin{displaymath}&#10;- \frac{d^2 u}{d x^2} - u + x^2 = 0&#10;\end{displaymath}&#10;with $u(0)=0, u^\prime(1)=1$. \\&#10;Assume&#10;\begin{displaymath}&#10;u^h = \sum c_j \phi_j + \phi_0&#10;\end{displaymath}&#10;so that&#10;\begin{eqnarray}&#10;\phi_j(0) &amp;=&amp; 0, \phi_0(0)=0 \nonumber \\&#10;\phi_0^\prime(1) &amp;=&amp; 1, \phi_j^\prime(1)=0 \nonumber&#10;\end{eqnarray}&#10;Assume $\phi_0 = a + bx$ $\Rightarrow$ $\phi_0 (x)=x$ \\&#10;$\phi_1  = a + bx + cx$ $\Rightarrow$ $\phi_1(x) = x(2-x)$ \\&#10;$\phi_2 = a + cx^2+d x^3$, $\Rightarrow$ $\phi_2 (x) = x^2 \left (&#10;1 - 2/3 x \right )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448"/>
  <p:tag name="PICTUREFILESIZE" val="127187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Thus&#10;\begin{displaymath}&#10;R(x) = c_1 (2 - 2x + x^2) + c_2 (-2 + 4 x - x^2 + \frac{2}{3} x^3) - x + x^3&#10;\end{displaymath}&#10;\begin{enumerate}&#10;\item {\bf Petrov-Galerkin:} Let $\psi_1=x, \psi_2=x^2$&#10;$\Rightarrow$ $\int_0^1 x R dx=0$, $\int_0^1 x^2 R dx = 0$&#10;$\Rightarrow$ $u^h = 1.302 x - 0.173x^2 - 0.0147 x^3$&#10;\item {\bf Galerkin:} $\psi_i=\phi_i$ $\Rightarrow$&#10;$u^h = 1.289x - 0.1398x^2 - 0.00325 x^3$ &#10;\item {\bf Least Squares:} $\psi_i = \partial R/\partial c_i$ $\Rightarrow$&#10;$u^h = 1.26x - 0.08x^2 - 0.003325 x^3$&#10;\item {\bf Collocation:} $R(1/3)=0, R(2/3)=0$ $\Rightarrow$&#10;$u^h = 1.36x - 0.13x^2 - 0.00342 x^3$ &#10;\end{enumera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508"/>
  <p:tag name="PICTUREFILESIZE" val="201873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ewcommand{\vectornorm}[1]{\left|\left|#1\right|\right|}&#10;\noindent&#10;In FEM, the field variable $\bm{u} = u_i \bm{e}_i$ is approximated as&#10;\begin{displaymath}&#10;u_i^h(\bm{x}) = \sum_{I=1}^{N} N^I (\bm{x}) {u}_i^I,&#10;\end{displaymath}&#10;where $u_i^I$ are the values of the variable $u_i$ at $N$ discrete &#10;points $I \in [1,N]$ in the doaminn of interest.&#10;&#10;Moreover, the {\em shape functions} $N_I(\bm{x})$ satisfy the &#10;Kronecker delta property&#10;\begin{displaymath}&#10;N^I(\bm{x}^J) = \delta_{IJ}.&#10;\end{displaymath}&#10;This property is needed to ensure that &#10;\begin{displaymath}&#10;u_i^J = \sum_{I=1}^N N^I(\bm{x}^J) u_i^J.&#10;\end{displaymath}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5"/>
  <p:tag name="PICTUREFILESIZE" val="1744689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$\bm{x}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7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ewcommand{\vectornorm}[1]{\left|\left|#1\right|\right|}&#10;\noindent&#10;The other property needed of the shape functions is the {\em partition &#10;of unity}. Consider the case when $u_i$ is a cosntant $c_0$. This &#10;will lead to the fact that&#10;\begin{displaymath}&#10;\sum_{I=1}^N N^I(\bm{x}) = 1.&#10;\end{displaymath}&#10;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3"/>
  <p:tag name="PICTUREFILESIZE" val="6007078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ewcommand{\vectornorm}[1]{\left|\left|#1\right|\right|}&#10;\noindent&#10;$x$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6"/>
  <p:tag name="PICTUREFILESIZE" val="9378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ewcommand{\vectornorm}[1]{\left|\left|#1\right|\right|}&#10;\noindent&#10;$0$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5"/>
  <p:tag name="PICTUREFILESIZE" val="10906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ewcommand{\vectornorm}[1]{\left|\left|#1\right|\right|}&#10;\noindent&#10;$L$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7"/>
  <p:tag name="PICTUREFILESIZE" val="17038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ewcommand{\vectornorm}[1]{\left|\left|#1\right|\right|}&#10;\noindent&#10;$x_1=0$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29"/>
  <p:tag name="PICTUREFILESIZE" val="73678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ewcommand{\vectornorm}[1]{\left|\left|#1\right|\right|}&#10;\noindent&#10;$x_N=L$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"/>
  <p:tag name="PICTUREFILESIZE" val="9593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ewcommand{\vectornorm}[1]{\left|\left|#1\right|\right|}&#10;\noindent&#10;$x_2$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10"/>
  <p:tag name="PICTUREFILESIZE" val="2073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ewcommand{\vectornorm}[1]{\left|\left|#1\right|\right|}&#10;\noindent&#10;$x_3$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11"/>
  <p:tag name="PICTUREFILESIZE" val="22606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ewcommand{\vectornorm}[1]{\left|\left|#1\right|\right|}&#10;\noindent&#10;$\dots$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11"/>
  <p:tag name="PICTUREFILESIZE" val="715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ewcommand{\vectornorm}[1]{\left|\left|#1\right|\right|}&#10;\noindent&#10;$\dots$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11"/>
  <p:tag name="PICTUREFILESIZE" val="7150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solidFill>
          <a:srgbClr val="FFFF00"/>
        </a:solidFill>
        <a:ln>
          <a:solidFill>
            <a:schemeClr val="tx1"/>
          </a:solidFill>
        </a:ln>
      </a:spPr>
      <a:bodyPr wrap="square" rtlCol="0">
        <a:spAutoFit/>
      </a:bodyPr>
      <a:lstStyle>
        <a:defPPr algn="l">
          <a:defRPr b="0" dirty="0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155219</TotalTime>
  <Words>220</Words>
  <Application>Microsoft Office PowerPoint</Application>
  <PresentationFormat>On-screen Show (4:3)</PresentationFormat>
  <Paragraphs>64</Paragraphs>
  <Slides>90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4" baseType="lpstr">
      <vt:lpstr>Arial</vt:lpstr>
      <vt:lpstr>Calibri</vt:lpstr>
      <vt:lpstr>Symbol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IIT Kanpur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Dr. Sumit Basu</dc:creator>
  <cp:lastModifiedBy> </cp:lastModifiedBy>
  <cp:revision>421</cp:revision>
  <dcterms:created xsi:type="dcterms:W3CDTF">2005-12-26T06:17:32Z</dcterms:created>
  <dcterms:modified xsi:type="dcterms:W3CDTF">2018-11-23T15:00:26Z</dcterms:modified>
</cp:coreProperties>
</file>